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handoutMasterIdLst>
    <p:handoutMasterId r:id="rId61"/>
  </p:handoutMasterIdLst>
  <p:sldIdLst>
    <p:sldId id="260" r:id="rId2"/>
    <p:sldId id="680" r:id="rId3"/>
    <p:sldId id="667" r:id="rId4"/>
    <p:sldId id="821" r:id="rId5"/>
    <p:sldId id="822" r:id="rId6"/>
    <p:sldId id="825" r:id="rId7"/>
    <p:sldId id="826" r:id="rId8"/>
    <p:sldId id="819" r:id="rId9"/>
    <p:sldId id="772" r:id="rId10"/>
    <p:sldId id="773" r:id="rId11"/>
    <p:sldId id="774" r:id="rId12"/>
    <p:sldId id="778" r:id="rId13"/>
    <p:sldId id="782" r:id="rId14"/>
    <p:sldId id="764" r:id="rId15"/>
    <p:sldId id="762" r:id="rId16"/>
    <p:sldId id="820" r:id="rId17"/>
    <p:sldId id="791" r:id="rId18"/>
    <p:sldId id="678" r:id="rId19"/>
    <p:sldId id="684" r:id="rId20"/>
    <p:sldId id="789" r:id="rId21"/>
    <p:sldId id="790" r:id="rId22"/>
    <p:sldId id="686" r:id="rId23"/>
    <p:sldId id="668" r:id="rId24"/>
    <p:sldId id="793" r:id="rId25"/>
    <p:sldId id="795" r:id="rId26"/>
    <p:sldId id="797" r:id="rId27"/>
    <p:sldId id="796" r:id="rId28"/>
    <p:sldId id="687" r:id="rId29"/>
    <p:sldId id="799" r:id="rId30"/>
    <p:sldId id="694" r:id="rId31"/>
    <p:sldId id="710" r:id="rId32"/>
    <p:sldId id="708" r:id="rId33"/>
    <p:sldId id="702" r:id="rId34"/>
    <p:sldId id="689" r:id="rId35"/>
    <p:sldId id="691" r:id="rId36"/>
    <p:sldId id="692" r:id="rId37"/>
    <p:sldId id="700" r:id="rId38"/>
    <p:sldId id="813" r:id="rId39"/>
    <p:sldId id="814" r:id="rId40"/>
    <p:sldId id="815" r:id="rId41"/>
    <p:sldId id="701" r:id="rId42"/>
    <p:sldId id="751" r:id="rId43"/>
    <p:sldId id="752" r:id="rId44"/>
    <p:sldId id="690" r:id="rId45"/>
    <p:sldId id="627" r:id="rId46"/>
    <p:sldId id="703" r:id="rId47"/>
    <p:sldId id="801" r:id="rId48"/>
    <p:sldId id="802" r:id="rId49"/>
    <p:sldId id="804" r:id="rId50"/>
    <p:sldId id="807" r:id="rId51"/>
    <p:sldId id="810" r:id="rId52"/>
    <p:sldId id="713" r:id="rId53"/>
    <p:sldId id="811" r:id="rId54"/>
    <p:sldId id="829" r:id="rId55"/>
    <p:sldId id="768" r:id="rId56"/>
    <p:sldId id="430" r:id="rId57"/>
    <p:sldId id="818" r:id="rId58"/>
    <p:sldId id="761" r:id="rId59"/>
  </p:sldIdLst>
  <p:sldSz cx="9144000" cy="6858000" type="screen4x3"/>
  <p:notesSz cx="6864350" cy="9996488"/>
  <p:embeddedFontLst>
    <p:embeddedFont>
      <p:font typeface="Arial Narrow" panose="020B0606020202030204" pitchFamily="34" charset="0"/>
      <p:regular r:id="rId62"/>
      <p:bold r:id="rId63"/>
      <p:italic r:id="rId64"/>
      <p:boldItalic r:id="rId65"/>
    </p:embeddedFont>
    <p:embeddedFont>
      <p:font typeface="Georgia" panose="02040502050405020303" pitchFamily="18" charset="0"/>
      <p:regular r:id="rId66"/>
      <p:bold r:id="rId67"/>
      <p:italic r:id="rId68"/>
      <p:boldItalic r:id="rId69"/>
    </p:embeddedFont>
    <p:embeddedFont>
      <p:font typeface="Verdana" panose="020B0604030504040204" pitchFamily="34" charset="0"/>
      <p:regular r:id="rId70"/>
      <p:bold r:id="rId71"/>
      <p:italic r:id="rId72"/>
      <p:boldItalic r:id="rId73"/>
    </p:embeddedFont>
  </p:embeddedFontLst>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816">
          <p15:clr>
            <a:srgbClr val="A4A3A4"/>
          </p15:clr>
        </p15:guide>
        <p15:guide id="2" pos="5136">
          <p15:clr>
            <a:srgbClr val="A4A3A4"/>
          </p15:clr>
        </p15:guide>
      </p15:sldGuideLst>
    </p:ext>
    <p:ext uri="{2D200454-40CA-4A62-9FC3-DE9A4176ACB9}">
      <p15:notesGuideLst xmlns:p15="http://schemas.microsoft.com/office/powerpoint/2012/main">
        <p15:guide id="1" orient="horz" pos="3149">
          <p15:clr>
            <a:srgbClr val="A4A3A4"/>
          </p15:clr>
        </p15:guide>
        <p15:guide id="2" pos="216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9900"/>
    <a:srgbClr val="006600"/>
    <a:srgbClr val="FFB7B7"/>
    <a:srgbClr val="009900"/>
    <a:srgbClr val="FFAE00"/>
    <a:srgbClr val="FFE100"/>
    <a:srgbClr val="FFCC00"/>
    <a:srgbClr val="FFCC66"/>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15000" autoAdjust="0"/>
    <p:restoredTop sz="85170" autoAdjust="0"/>
  </p:normalViewPr>
  <p:slideViewPr>
    <p:cSldViewPr showGuides="1">
      <p:cViewPr varScale="1">
        <p:scale>
          <a:sx n="89" d="100"/>
          <a:sy n="89" d="100"/>
        </p:scale>
        <p:origin x="435" y="63"/>
      </p:cViewPr>
      <p:guideLst>
        <p:guide orient="horz" pos="816"/>
        <p:guide pos="5136"/>
      </p:guideLst>
    </p:cSldViewPr>
  </p:slideViewPr>
  <p:outlineViewPr>
    <p:cViewPr>
      <p:scale>
        <a:sx n="33" d="100"/>
        <a:sy n="33" d="100"/>
      </p:scale>
      <p:origin x="0" y="342"/>
    </p:cViewPr>
  </p:outlineViewPr>
  <p:notesTextViewPr>
    <p:cViewPr>
      <p:scale>
        <a:sx n="100" d="100"/>
        <a:sy n="100" d="100"/>
      </p:scale>
      <p:origin x="0" y="0"/>
    </p:cViewPr>
  </p:notesTextViewPr>
  <p:sorterViewPr>
    <p:cViewPr varScale="1">
      <p:scale>
        <a:sx n="100" d="100"/>
        <a:sy n="100" d="100"/>
      </p:scale>
      <p:origin x="0" y="-12927"/>
    </p:cViewPr>
  </p:sorterViewPr>
  <p:notesViewPr>
    <p:cSldViewPr showGuides="1">
      <p:cViewPr varScale="1">
        <p:scale>
          <a:sx n="115" d="100"/>
          <a:sy n="115" d="100"/>
        </p:scale>
        <p:origin x="-5076" y="-102"/>
      </p:cViewPr>
      <p:guideLst>
        <p:guide orient="horz" pos="3149"/>
        <p:guide pos="216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4552" cy="4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5" tIns="46062" rIns="92125" bIns="46062" numCol="1" anchor="t" anchorCtr="0" compatLnSpc="1">
            <a:prstTxWarp prst="textNoShape">
              <a:avLst/>
            </a:prstTxWarp>
          </a:bodyPr>
          <a:lstStyle>
            <a:lvl1pPr algn="l">
              <a:defRPr sz="1200"/>
            </a:lvl1pPr>
          </a:lstStyle>
          <a:p>
            <a:pPr>
              <a:defRPr/>
            </a:pPr>
            <a:endParaRPr lang="en-US"/>
          </a:p>
        </p:txBody>
      </p:sp>
      <p:sp>
        <p:nvSpPr>
          <p:cNvPr id="68611" name="Rectangle 3"/>
          <p:cNvSpPr>
            <a:spLocks noGrp="1" noChangeArrowheads="1"/>
          </p:cNvSpPr>
          <p:nvPr>
            <p:ph type="dt" sz="quarter" idx="1"/>
          </p:nvPr>
        </p:nvSpPr>
        <p:spPr bwMode="auto">
          <a:xfrm>
            <a:off x="3888210" y="0"/>
            <a:ext cx="2974552" cy="4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5" tIns="46062" rIns="92125" bIns="46062" numCol="1" anchor="t" anchorCtr="0" compatLnSpc="1">
            <a:prstTxWarp prst="textNoShape">
              <a:avLst/>
            </a:prstTxWarp>
          </a:bodyPr>
          <a:lstStyle>
            <a:lvl1pPr algn="r">
              <a:defRPr sz="1200"/>
            </a:lvl1pPr>
          </a:lstStyle>
          <a:p>
            <a:pPr>
              <a:defRPr/>
            </a:pPr>
            <a:endParaRPr lang="en-US"/>
          </a:p>
        </p:txBody>
      </p:sp>
      <p:sp>
        <p:nvSpPr>
          <p:cNvPr id="68612" name="Rectangle 4"/>
          <p:cNvSpPr>
            <a:spLocks noGrp="1" noChangeArrowheads="1"/>
          </p:cNvSpPr>
          <p:nvPr>
            <p:ph type="ftr" sz="quarter" idx="2"/>
          </p:nvPr>
        </p:nvSpPr>
        <p:spPr bwMode="auto">
          <a:xfrm>
            <a:off x="0" y="9495057"/>
            <a:ext cx="2974552" cy="4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5" tIns="46062" rIns="92125" bIns="46062" numCol="1" anchor="b" anchorCtr="0" compatLnSpc="1">
            <a:prstTxWarp prst="textNoShape">
              <a:avLst/>
            </a:prstTxWarp>
          </a:bodyPr>
          <a:lstStyle>
            <a:lvl1pPr algn="l">
              <a:defRPr sz="1200"/>
            </a:lvl1pPr>
          </a:lstStyle>
          <a:p>
            <a:pPr>
              <a:defRPr/>
            </a:pPr>
            <a:endParaRPr lang="en-US"/>
          </a:p>
        </p:txBody>
      </p:sp>
      <p:sp>
        <p:nvSpPr>
          <p:cNvPr id="68613" name="Rectangle 5"/>
          <p:cNvSpPr>
            <a:spLocks noGrp="1" noChangeArrowheads="1"/>
          </p:cNvSpPr>
          <p:nvPr>
            <p:ph type="sldNum" sz="quarter" idx="3"/>
          </p:nvPr>
        </p:nvSpPr>
        <p:spPr bwMode="auto">
          <a:xfrm>
            <a:off x="3888210" y="9495057"/>
            <a:ext cx="2974552" cy="4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5" tIns="46062" rIns="92125" bIns="46062" numCol="1" anchor="b" anchorCtr="0" compatLnSpc="1">
            <a:prstTxWarp prst="textNoShape">
              <a:avLst/>
            </a:prstTxWarp>
          </a:bodyPr>
          <a:lstStyle>
            <a:lvl1pPr algn="r">
              <a:defRPr sz="1200"/>
            </a:lvl1pPr>
          </a:lstStyle>
          <a:p>
            <a:pPr>
              <a:defRPr/>
            </a:pPr>
            <a:fld id="{AC660C38-315F-44D2-88A0-6A8F2071CA63}" type="slidenum">
              <a:rPr lang="en-US"/>
              <a:pPr>
                <a:defRPr/>
              </a:pPr>
              <a:t>‹#›</a:t>
            </a:fld>
            <a:endParaRPr lang="en-US"/>
          </a:p>
        </p:txBody>
      </p:sp>
    </p:spTree>
    <p:extLst>
      <p:ext uri="{BB962C8B-B14F-4D97-AF65-F5344CB8AC3E}">
        <p14:creationId xmlns:p14="http://schemas.microsoft.com/office/powerpoint/2010/main" val="1738432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4552" cy="4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5" tIns="46062" rIns="92125" bIns="46062" numCol="1" anchor="t" anchorCtr="0" compatLnSpc="1">
            <a:prstTxWarp prst="textNoShape">
              <a:avLst/>
            </a:prstTxWarp>
          </a:bodyPr>
          <a:lstStyle>
            <a:lvl1pPr algn="l">
              <a:defRPr sz="1200"/>
            </a:lvl1pPr>
          </a:lstStyle>
          <a:p>
            <a:pPr>
              <a:defRPr/>
            </a:pPr>
            <a:endParaRPr lang="en-US"/>
          </a:p>
        </p:txBody>
      </p:sp>
      <p:sp>
        <p:nvSpPr>
          <p:cNvPr id="31747" name="Rectangle 3"/>
          <p:cNvSpPr>
            <a:spLocks noGrp="1" noChangeArrowheads="1"/>
          </p:cNvSpPr>
          <p:nvPr>
            <p:ph type="dt" idx="1"/>
          </p:nvPr>
        </p:nvSpPr>
        <p:spPr bwMode="auto">
          <a:xfrm>
            <a:off x="3888210" y="0"/>
            <a:ext cx="2974552" cy="4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5" tIns="46062" rIns="92125" bIns="46062" numCol="1" anchor="t" anchorCtr="0" compatLnSpc="1">
            <a:prstTxWarp prst="textNoShape">
              <a:avLst/>
            </a:prstTxWarp>
          </a:bodyPr>
          <a:lstStyle>
            <a:lvl1pPr algn="r">
              <a:defRPr sz="1200"/>
            </a:lvl1pPr>
          </a:lstStyle>
          <a:p>
            <a:pPr>
              <a:defRPr/>
            </a:pPr>
            <a:endParaRPr lang="en-US"/>
          </a:p>
        </p:txBody>
      </p:sp>
      <p:sp>
        <p:nvSpPr>
          <p:cNvPr id="99332" name="Rectangle 4"/>
          <p:cNvSpPr>
            <a:spLocks noGrp="1" noRot="1" noChangeAspect="1" noChangeArrowheads="1" noTextEdit="1"/>
          </p:cNvSpPr>
          <p:nvPr>
            <p:ph type="sldImg" idx="2"/>
          </p:nvPr>
        </p:nvSpPr>
        <p:spPr bwMode="auto">
          <a:xfrm>
            <a:off x="933450" y="750888"/>
            <a:ext cx="4999038"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749" name="Rectangle 5"/>
          <p:cNvSpPr>
            <a:spLocks noGrp="1" noChangeArrowheads="1"/>
          </p:cNvSpPr>
          <p:nvPr>
            <p:ph type="body" sz="quarter" idx="3"/>
          </p:nvPr>
        </p:nvSpPr>
        <p:spPr bwMode="auto">
          <a:xfrm>
            <a:off x="686435" y="4749137"/>
            <a:ext cx="5491480" cy="449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5" tIns="46062" rIns="92125" bIns="4606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9495057"/>
            <a:ext cx="2974552" cy="4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5" tIns="46062" rIns="92125" bIns="46062" numCol="1" anchor="b" anchorCtr="0" compatLnSpc="1">
            <a:prstTxWarp prst="textNoShape">
              <a:avLst/>
            </a:prstTxWarp>
          </a:bodyPr>
          <a:lstStyle>
            <a:lvl1pPr algn="l">
              <a:defRPr sz="1200"/>
            </a:lvl1pPr>
          </a:lstStyle>
          <a:p>
            <a:pPr>
              <a:defRPr/>
            </a:pPr>
            <a:endParaRPr lang="en-US"/>
          </a:p>
        </p:txBody>
      </p:sp>
      <p:sp>
        <p:nvSpPr>
          <p:cNvPr id="31751" name="Rectangle 7"/>
          <p:cNvSpPr>
            <a:spLocks noGrp="1" noChangeArrowheads="1"/>
          </p:cNvSpPr>
          <p:nvPr>
            <p:ph type="sldNum" sz="quarter" idx="5"/>
          </p:nvPr>
        </p:nvSpPr>
        <p:spPr bwMode="auto">
          <a:xfrm>
            <a:off x="3888210" y="9495057"/>
            <a:ext cx="2974552" cy="4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25" tIns="46062" rIns="92125" bIns="46062" numCol="1" anchor="b" anchorCtr="0" compatLnSpc="1">
            <a:prstTxWarp prst="textNoShape">
              <a:avLst/>
            </a:prstTxWarp>
          </a:bodyPr>
          <a:lstStyle>
            <a:lvl1pPr algn="r">
              <a:defRPr sz="1200"/>
            </a:lvl1pPr>
          </a:lstStyle>
          <a:p>
            <a:pPr>
              <a:defRPr/>
            </a:pPr>
            <a:fld id="{9D0314BF-C092-430C-93FF-253C67BF9152}" type="slidenum">
              <a:rPr lang="en-US"/>
              <a:pPr>
                <a:defRPr/>
              </a:pPr>
              <a:t>‹#›</a:t>
            </a:fld>
            <a:endParaRPr lang="en-US"/>
          </a:p>
        </p:txBody>
      </p:sp>
    </p:spTree>
    <p:extLst>
      <p:ext uri="{BB962C8B-B14F-4D97-AF65-F5344CB8AC3E}">
        <p14:creationId xmlns:p14="http://schemas.microsoft.com/office/powerpoint/2010/main" val="39323114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11C036C-5EE3-47CD-9AA5-8EC09D4E2E05}" type="slidenum">
              <a:rPr lang="en-US" altLang="en-US" smtClean="0"/>
              <a:pPr algn="r" eaLnBrk="1" hangingPunct="1">
                <a:spcBef>
                  <a:spcPct val="0"/>
                </a:spcBef>
              </a:pPr>
              <a:t>1</a:t>
            </a:fld>
            <a:endParaRPr lang="en-US" alt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871424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10</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504551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11</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040378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12</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356217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13</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31450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14</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431433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15</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4043102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16</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581438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17</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228229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18</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942166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6C5FFD7-BD1F-4AC6-8947-5FFC31266ECB}" type="slidenum">
              <a:rPr lang="en-US" altLang="en-US" smtClean="0"/>
              <a:pPr algn="r" eaLnBrk="1" hangingPunct="1">
                <a:spcBef>
                  <a:spcPct val="0"/>
                </a:spcBef>
              </a:pPr>
              <a:t>19</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1579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8B779008-216A-4702-8A95-0CE316F65681}" type="slidenum">
              <a:rPr lang="en-US" altLang="en-US" smtClean="0"/>
              <a:pPr algn="r" eaLnBrk="1" hangingPunct="1">
                <a:spcBef>
                  <a:spcPct val="0"/>
                </a:spcBef>
              </a:pPr>
              <a:t>2</a:t>
            </a:fld>
            <a:endParaRPr lang="en-US" alt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264579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E5818ED-5BC0-4900-9070-7B8C25FEF4F8}" type="slidenum">
              <a:rPr lang="en-US" altLang="en-US" smtClean="0"/>
              <a:pPr algn="r" eaLnBrk="1" hangingPunct="1">
                <a:spcBef>
                  <a:spcPct val="0"/>
                </a:spcBef>
              </a:pPr>
              <a:t>20</a:t>
            </a:fld>
            <a:endParaRPr lang="en-US"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endParaRPr lang="en-GB" altLang="en-US" dirty="0" smtClean="0"/>
          </a:p>
        </p:txBody>
      </p:sp>
    </p:spTree>
    <p:extLst>
      <p:ext uri="{BB962C8B-B14F-4D97-AF65-F5344CB8AC3E}">
        <p14:creationId xmlns:p14="http://schemas.microsoft.com/office/powerpoint/2010/main" val="197552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21</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693462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6C5FFD7-BD1F-4AC6-8947-5FFC31266ECB}" type="slidenum">
              <a:rPr lang="en-US" altLang="en-US" smtClean="0"/>
              <a:pPr algn="r" eaLnBrk="1" hangingPunct="1">
                <a:spcBef>
                  <a:spcPct val="0"/>
                </a:spcBef>
              </a:pPr>
              <a:t>22</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95450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23</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530004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24</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81520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25</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742282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26</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555748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6C5FFD7-BD1F-4AC6-8947-5FFC31266ECB}" type="slidenum">
              <a:rPr lang="en-US" altLang="en-US" smtClean="0"/>
              <a:pPr algn="r" eaLnBrk="1" hangingPunct="1">
                <a:spcBef>
                  <a:spcPct val="0"/>
                </a:spcBef>
              </a:pPr>
              <a:t>27</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180742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28</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12511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29</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92564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6C5FFD7-BD1F-4AC6-8947-5FFC31266ECB}" type="slidenum">
              <a:rPr lang="en-US" altLang="en-US" smtClean="0"/>
              <a:pPr algn="r" eaLnBrk="1" hangingPunct="1">
                <a:spcBef>
                  <a:spcPct val="0"/>
                </a:spcBef>
              </a:pPr>
              <a:t>3</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853814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30</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81167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6C5FFD7-BD1F-4AC6-8947-5FFC31266ECB}" type="slidenum">
              <a:rPr lang="en-US" altLang="en-US" smtClean="0"/>
              <a:pPr algn="r" eaLnBrk="1" hangingPunct="1">
                <a:spcBef>
                  <a:spcPct val="0"/>
                </a:spcBef>
              </a:pPr>
              <a:t>31</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821214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32</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103960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8596" indent="-287922" eaLnBrk="0" hangingPunct="0">
              <a:defRPr>
                <a:solidFill>
                  <a:schemeClr val="tx1"/>
                </a:solidFill>
                <a:latin typeface="Arial" charset="0"/>
                <a:cs typeface="Arial" charset="0"/>
              </a:defRPr>
            </a:lvl2pPr>
            <a:lvl3pPr marL="1151687" indent="-230337" eaLnBrk="0" hangingPunct="0">
              <a:defRPr>
                <a:solidFill>
                  <a:schemeClr val="tx1"/>
                </a:solidFill>
                <a:latin typeface="Arial" charset="0"/>
                <a:cs typeface="Arial" charset="0"/>
              </a:defRPr>
            </a:lvl3pPr>
            <a:lvl4pPr marL="1612362" indent="-230337" eaLnBrk="0" hangingPunct="0">
              <a:defRPr>
                <a:solidFill>
                  <a:schemeClr val="tx1"/>
                </a:solidFill>
                <a:latin typeface="Arial" charset="0"/>
                <a:cs typeface="Arial" charset="0"/>
              </a:defRPr>
            </a:lvl4pPr>
            <a:lvl5pPr marL="2073036" indent="-230337" eaLnBrk="0" hangingPunct="0">
              <a:defRPr>
                <a:solidFill>
                  <a:schemeClr val="tx1"/>
                </a:solidFill>
                <a:latin typeface="Arial" charset="0"/>
                <a:cs typeface="Arial" charset="0"/>
              </a:defRPr>
            </a:lvl5pPr>
            <a:lvl6pPr marL="2533711" indent="-230337" algn="ctr" eaLnBrk="0" fontAlgn="base" hangingPunct="0">
              <a:spcBef>
                <a:spcPct val="0"/>
              </a:spcBef>
              <a:spcAft>
                <a:spcPct val="0"/>
              </a:spcAft>
              <a:defRPr>
                <a:solidFill>
                  <a:schemeClr val="tx1"/>
                </a:solidFill>
                <a:latin typeface="Arial" charset="0"/>
                <a:cs typeface="Arial" charset="0"/>
              </a:defRPr>
            </a:lvl6pPr>
            <a:lvl7pPr marL="2994386" indent="-230337" algn="ctr" eaLnBrk="0" fontAlgn="base" hangingPunct="0">
              <a:spcBef>
                <a:spcPct val="0"/>
              </a:spcBef>
              <a:spcAft>
                <a:spcPct val="0"/>
              </a:spcAft>
              <a:defRPr>
                <a:solidFill>
                  <a:schemeClr val="tx1"/>
                </a:solidFill>
                <a:latin typeface="Arial" charset="0"/>
                <a:cs typeface="Arial" charset="0"/>
              </a:defRPr>
            </a:lvl7pPr>
            <a:lvl8pPr marL="3455060" indent="-230337" algn="ctr" eaLnBrk="0" fontAlgn="base" hangingPunct="0">
              <a:spcBef>
                <a:spcPct val="0"/>
              </a:spcBef>
              <a:spcAft>
                <a:spcPct val="0"/>
              </a:spcAft>
              <a:defRPr>
                <a:solidFill>
                  <a:schemeClr val="tx1"/>
                </a:solidFill>
                <a:latin typeface="Arial" charset="0"/>
                <a:cs typeface="Arial" charset="0"/>
              </a:defRPr>
            </a:lvl8pPr>
            <a:lvl9pPr marL="3915735" indent="-230337" algn="ctr" eaLnBrk="0" fontAlgn="base" hangingPunct="0">
              <a:spcBef>
                <a:spcPct val="0"/>
              </a:spcBef>
              <a:spcAft>
                <a:spcPct val="0"/>
              </a:spcAft>
              <a:defRPr>
                <a:solidFill>
                  <a:schemeClr val="tx1"/>
                </a:solidFill>
                <a:latin typeface="Arial" charset="0"/>
                <a:cs typeface="Arial" charset="0"/>
              </a:defRPr>
            </a:lvl9pPr>
          </a:lstStyle>
          <a:p>
            <a:pPr eaLnBrk="1" hangingPunct="1"/>
            <a:fld id="{8D9F6449-6D67-4F69-9800-2A173E29E1B4}" type="slidenum">
              <a:rPr lang="en-US" altLang="en-US" smtClean="0"/>
              <a:pPr eaLnBrk="1" hangingPunct="1"/>
              <a:t>33</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endParaRPr lang="en-GB" altLang="en-US" smtClean="0"/>
          </a:p>
        </p:txBody>
      </p:sp>
    </p:spTree>
    <p:extLst>
      <p:ext uri="{BB962C8B-B14F-4D97-AF65-F5344CB8AC3E}">
        <p14:creationId xmlns:p14="http://schemas.microsoft.com/office/powerpoint/2010/main" val="3754049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6C5FFD7-BD1F-4AC6-8947-5FFC31266ECB}" type="slidenum">
              <a:rPr lang="en-US" altLang="en-US" smtClean="0"/>
              <a:pPr algn="r" eaLnBrk="1" hangingPunct="1">
                <a:spcBef>
                  <a:spcPct val="0"/>
                </a:spcBef>
              </a:pPr>
              <a:t>34</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089405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35</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712101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36</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804481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A1133EC-48AE-4D08-8C62-D406AFA112E2}" type="slidenum">
              <a:rPr lang="en-US" altLang="en-US" smtClean="0"/>
              <a:pPr algn="r" eaLnBrk="1" hangingPunct="1">
                <a:spcBef>
                  <a:spcPct val="0"/>
                </a:spcBef>
              </a:pPr>
              <a:t>37</a:t>
            </a:fld>
            <a:endParaRPr lang="en-US"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17224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A1133EC-48AE-4D08-8C62-D406AFA112E2}" type="slidenum">
              <a:rPr lang="en-US" altLang="en-US" smtClean="0"/>
              <a:pPr algn="r" eaLnBrk="1" hangingPunct="1">
                <a:spcBef>
                  <a:spcPct val="0"/>
                </a:spcBef>
              </a:pPr>
              <a:t>38</a:t>
            </a:fld>
            <a:endParaRPr lang="en-US"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538582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A1133EC-48AE-4D08-8C62-D406AFA112E2}" type="slidenum">
              <a:rPr lang="en-US" altLang="en-US" smtClean="0"/>
              <a:pPr algn="r" eaLnBrk="1" hangingPunct="1">
                <a:spcBef>
                  <a:spcPct val="0"/>
                </a:spcBef>
              </a:pPr>
              <a:t>39</a:t>
            </a:fld>
            <a:endParaRPr lang="en-US"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92264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F8C0BE1-094A-4787-A9D6-3B1EBDC58A2A}" type="slidenum">
              <a:rPr lang="en-US" altLang="en-US" smtClean="0"/>
              <a:pPr algn="r" eaLnBrk="1" hangingPunct="1">
                <a:spcBef>
                  <a:spcPct val="0"/>
                </a:spcBef>
              </a:pPr>
              <a:t>4</a:t>
            </a:fld>
            <a:endParaRPr lang="en-US" alt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801718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A1133EC-48AE-4D08-8C62-D406AFA112E2}" type="slidenum">
              <a:rPr lang="en-US" altLang="en-US" smtClean="0"/>
              <a:pPr algn="r" eaLnBrk="1" hangingPunct="1">
                <a:spcBef>
                  <a:spcPct val="0"/>
                </a:spcBef>
              </a:pPr>
              <a:t>40</a:t>
            </a:fld>
            <a:endParaRPr lang="en-US"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045735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A1133EC-48AE-4D08-8C62-D406AFA112E2}" type="slidenum">
              <a:rPr lang="en-US" altLang="en-US" smtClean="0"/>
              <a:pPr algn="r" eaLnBrk="1" hangingPunct="1">
                <a:spcBef>
                  <a:spcPct val="0"/>
                </a:spcBef>
              </a:pPr>
              <a:t>41</a:t>
            </a:fld>
            <a:endParaRPr lang="en-US"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884638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3463083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19614161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6C5FFD7-BD1F-4AC6-8947-5FFC31266ECB}" type="slidenum">
              <a:rPr lang="en-US" altLang="en-US" smtClean="0"/>
              <a:pPr algn="r" eaLnBrk="1" hangingPunct="1">
                <a:spcBef>
                  <a:spcPct val="0"/>
                </a:spcBef>
              </a:pPr>
              <a:t>44</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05589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1833D2C-87CD-41AD-83D6-98EA6F0FB2F7}" type="slidenum">
              <a:rPr lang="en-US" altLang="en-US" smtClean="0"/>
              <a:pPr algn="r" eaLnBrk="1" hangingPunct="1">
                <a:spcBef>
                  <a:spcPct val="0"/>
                </a:spcBef>
              </a:pPr>
              <a:t>45</a:t>
            </a:fld>
            <a:endParaRPr lang="en-US" alt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684160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46</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327604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47</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98761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48</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4054725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49</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911246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B444018-DE5F-4352-8FD9-A705D7FF14DA}" type="slidenum">
              <a:rPr lang="en-US" altLang="en-US" smtClean="0"/>
              <a:pPr algn="r" eaLnBrk="1" hangingPunct="1">
                <a:spcBef>
                  <a:spcPct val="0"/>
                </a:spcBef>
              </a:pPr>
              <a:t>5</a:t>
            </a:fld>
            <a:endParaRPr lang="en-US" alt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6606148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50</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3992819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51</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02966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52</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163127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60511FE-C2B1-4546-BD16-A45D2554264F}" type="slidenum">
              <a:rPr lang="en-US" altLang="en-US" smtClean="0"/>
              <a:pPr algn="r" eaLnBrk="1" hangingPunct="1">
                <a:spcBef>
                  <a:spcPct val="0"/>
                </a:spcBef>
              </a:pPr>
              <a:t>53</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9953089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55</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6075292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118CB20-1111-439D-A134-D555CDB81527}" type="slidenum">
              <a:rPr lang="en-US" altLang="en-US" smtClean="0"/>
              <a:pPr algn="r" eaLnBrk="1" hangingPunct="1">
                <a:spcBef>
                  <a:spcPct val="0"/>
                </a:spcBef>
              </a:pPr>
              <a:t>56</a:t>
            </a:fld>
            <a:endParaRPr lang="en-US" alt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632979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118CB20-1111-439D-A134-D555CDB81527}" type="slidenum">
              <a:rPr lang="en-US" altLang="en-US" smtClean="0"/>
              <a:pPr algn="r" eaLnBrk="1" hangingPunct="1">
                <a:spcBef>
                  <a:spcPct val="0"/>
                </a:spcBef>
              </a:pPr>
              <a:t>57</a:t>
            </a:fld>
            <a:endParaRPr lang="en-US" alt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2435737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118CB20-1111-439D-A134-D555CDB81527}" type="slidenum">
              <a:rPr lang="en-US" altLang="en-US" smtClean="0"/>
              <a:pPr algn="r" eaLnBrk="1" hangingPunct="1">
                <a:spcBef>
                  <a:spcPct val="0"/>
                </a:spcBef>
              </a:pPr>
              <a:t>58</a:t>
            </a:fld>
            <a:endParaRPr lang="en-US" alt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98825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1833D2C-87CD-41AD-83D6-98EA6F0FB2F7}" type="slidenum">
              <a:rPr lang="en-US" altLang="en-US" smtClean="0"/>
              <a:pPr algn="r" eaLnBrk="1" hangingPunct="1">
                <a:spcBef>
                  <a:spcPct val="0"/>
                </a:spcBef>
              </a:pPr>
              <a:t>6</a:t>
            </a:fld>
            <a:endParaRPr lang="en-US" alt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036133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1833D2C-87CD-41AD-83D6-98EA6F0FB2F7}" type="slidenum">
              <a:rPr lang="en-US" altLang="en-US" smtClean="0"/>
              <a:pPr algn="r" eaLnBrk="1" hangingPunct="1">
                <a:spcBef>
                  <a:spcPct val="0"/>
                </a:spcBef>
              </a:pPr>
              <a:t>7</a:t>
            </a:fld>
            <a:endParaRPr lang="en-US" alt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418252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8</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62354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8596" indent="-287922" algn="l" eaLnBrk="0" hangingPunct="0">
              <a:spcBef>
                <a:spcPct val="30000"/>
              </a:spcBef>
              <a:defRPr sz="1200">
                <a:solidFill>
                  <a:schemeClr val="tx1"/>
                </a:solidFill>
                <a:latin typeface="Arial" charset="0"/>
                <a:cs typeface="Arial" charset="0"/>
              </a:defRPr>
            </a:lvl2pPr>
            <a:lvl3pPr marL="1151687" indent="-230337" algn="l" eaLnBrk="0" hangingPunct="0">
              <a:spcBef>
                <a:spcPct val="30000"/>
              </a:spcBef>
              <a:defRPr sz="1200">
                <a:solidFill>
                  <a:schemeClr val="tx1"/>
                </a:solidFill>
                <a:latin typeface="Arial" charset="0"/>
                <a:cs typeface="Arial" charset="0"/>
              </a:defRPr>
            </a:lvl3pPr>
            <a:lvl4pPr marL="1612362" indent="-230337" algn="l" eaLnBrk="0" hangingPunct="0">
              <a:spcBef>
                <a:spcPct val="30000"/>
              </a:spcBef>
              <a:defRPr sz="1200">
                <a:solidFill>
                  <a:schemeClr val="tx1"/>
                </a:solidFill>
                <a:latin typeface="Arial" charset="0"/>
                <a:cs typeface="Arial" charset="0"/>
              </a:defRPr>
            </a:lvl4pPr>
            <a:lvl5pPr marL="2073036" indent="-230337" algn="l" eaLnBrk="0" hangingPunct="0">
              <a:spcBef>
                <a:spcPct val="30000"/>
              </a:spcBef>
              <a:defRPr sz="1200">
                <a:solidFill>
                  <a:schemeClr val="tx1"/>
                </a:solidFill>
                <a:latin typeface="Arial" charset="0"/>
                <a:cs typeface="Arial" charset="0"/>
              </a:defRPr>
            </a:lvl5pPr>
            <a:lvl6pPr marL="2533711" indent="-230337" eaLnBrk="0" fontAlgn="base" hangingPunct="0">
              <a:spcBef>
                <a:spcPct val="30000"/>
              </a:spcBef>
              <a:spcAft>
                <a:spcPct val="0"/>
              </a:spcAft>
              <a:defRPr sz="1200">
                <a:solidFill>
                  <a:schemeClr val="tx1"/>
                </a:solidFill>
                <a:latin typeface="Arial" charset="0"/>
                <a:cs typeface="Arial" charset="0"/>
              </a:defRPr>
            </a:lvl6pPr>
            <a:lvl7pPr marL="2994386" indent="-230337" eaLnBrk="0" fontAlgn="base" hangingPunct="0">
              <a:spcBef>
                <a:spcPct val="30000"/>
              </a:spcBef>
              <a:spcAft>
                <a:spcPct val="0"/>
              </a:spcAft>
              <a:defRPr sz="1200">
                <a:solidFill>
                  <a:schemeClr val="tx1"/>
                </a:solidFill>
                <a:latin typeface="Arial" charset="0"/>
                <a:cs typeface="Arial" charset="0"/>
              </a:defRPr>
            </a:lvl7pPr>
            <a:lvl8pPr marL="3455060" indent="-230337" eaLnBrk="0" fontAlgn="base" hangingPunct="0">
              <a:spcBef>
                <a:spcPct val="30000"/>
              </a:spcBef>
              <a:spcAft>
                <a:spcPct val="0"/>
              </a:spcAft>
              <a:defRPr sz="1200">
                <a:solidFill>
                  <a:schemeClr val="tx1"/>
                </a:solidFill>
                <a:latin typeface="Arial" charset="0"/>
                <a:cs typeface="Arial" charset="0"/>
              </a:defRPr>
            </a:lvl8pPr>
            <a:lvl9pPr marL="3915735" indent="-230337"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1E196A-1234-4D3C-BBF1-53386FE31DDD}" type="slidenum">
              <a:rPr lang="en-US" altLang="en-US" smtClean="0"/>
              <a:pPr algn="r" eaLnBrk="1" hangingPunct="1">
                <a:spcBef>
                  <a:spcPct val="0"/>
                </a:spcBef>
              </a:pPr>
              <a:t>9</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3759640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9FF03F-B91D-482A-A151-01628AD49C97}" type="slidenum">
              <a:rPr lang="en-US"/>
              <a:pPr>
                <a:defRPr/>
              </a:pPr>
              <a:t>‹#›</a:t>
            </a:fld>
            <a:endParaRPr lang="en-US"/>
          </a:p>
        </p:txBody>
      </p:sp>
    </p:spTree>
    <p:extLst>
      <p:ext uri="{BB962C8B-B14F-4D97-AF65-F5344CB8AC3E}">
        <p14:creationId xmlns:p14="http://schemas.microsoft.com/office/powerpoint/2010/main" val="11641661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23AE2B-E17E-4DB5-8939-694639A21632}" type="slidenum">
              <a:rPr lang="en-US"/>
              <a:pPr>
                <a:defRPr/>
              </a:pPr>
              <a:t>‹#›</a:t>
            </a:fld>
            <a:endParaRPr lang="en-US"/>
          </a:p>
        </p:txBody>
      </p:sp>
    </p:spTree>
    <p:extLst>
      <p:ext uri="{BB962C8B-B14F-4D97-AF65-F5344CB8AC3E}">
        <p14:creationId xmlns:p14="http://schemas.microsoft.com/office/powerpoint/2010/main" val="109690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00"/>
            <a:ext cx="8686800" cy="6049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8C6A94-39BA-4144-82EC-F19706FB207A}" type="slidenum">
              <a:rPr lang="en-US"/>
              <a:pPr>
                <a:defRPr/>
              </a:pPr>
              <a:t>‹#›</a:t>
            </a:fld>
            <a:endParaRPr lang="en-US"/>
          </a:p>
        </p:txBody>
      </p:sp>
    </p:spTree>
    <p:extLst>
      <p:ext uri="{BB962C8B-B14F-4D97-AF65-F5344CB8AC3E}">
        <p14:creationId xmlns:p14="http://schemas.microsoft.com/office/powerpoint/2010/main" val="8850158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0459F965-2600-4C89-BD91-E53FEF7C398B}" type="slidenum">
              <a:rPr lang="en-US"/>
              <a:pPr>
                <a:defRPr/>
              </a:pPr>
              <a:t>‹#›</a:t>
            </a:fld>
            <a:endParaRPr lang="en-US"/>
          </a:p>
        </p:txBody>
      </p:sp>
      <p:sp>
        <p:nvSpPr>
          <p:cNvPr id="3" name="Rectangle 17"/>
          <p:cNvSpPr>
            <a:spLocks noChangeArrowheads="1"/>
          </p:cNvSpPr>
          <p:nvPr/>
        </p:nvSpPr>
        <p:spPr bwMode="auto">
          <a:xfrm>
            <a:off x="685800" y="228600"/>
            <a:ext cx="8229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20000"/>
              </a:spcBef>
              <a:buFontTx/>
              <a:buChar char="•"/>
              <a:defRPr/>
            </a:pPr>
            <a:endParaRPr lang="en-GB" altLang="en-US" sz="3200" smtClean="0"/>
          </a:p>
        </p:txBody>
      </p:sp>
      <p:sp>
        <p:nvSpPr>
          <p:cNvPr id="2" name="Rectangle 18"/>
          <p:cNvSpPr>
            <a:spLocks noGrp="1" noChangeArrowheads="1"/>
          </p:cNvSpPr>
          <p:nvPr>
            <p:ph type="title"/>
          </p:nvPr>
        </p:nvSpPr>
        <p:spPr bwMode="auto">
          <a:xfrm>
            <a:off x="990600" y="76200"/>
            <a:ext cx="815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1" name="Line 21"/>
          <p:cNvSpPr>
            <a:spLocks noChangeShapeType="1"/>
          </p:cNvSpPr>
          <p:nvPr userDrawn="1"/>
        </p:nvSpPr>
        <p:spPr bwMode="auto">
          <a:xfrm>
            <a:off x="0" y="692150"/>
            <a:ext cx="9144000" cy="0"/>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53425" y="76201"/>
            <a:ext cx="710363" cy="71036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5" r:id="rId2"/>
    <p:sldLayoutId id="2147483660" r:id="rId3"/>
  </p:sldLayoutIdLst>
  <p:timing>
    <p:tnLst>
      <p:par>
        <p:cTn id="1" dur="indefinite" restart="never" nodeType="tmRoot"/>
      </p:par>
    </p:tnLst>
  </p:timing>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Narrow" pitchFamily="34" charset="0"/>
          <a:cs typeface="Arial" charset="0"/>
        </a:defRPr>
      </a:lvl2pPr>
      <a:lvl3pPr algn="l" rtl="0" eaLnBrk="0" fontAlgn="base" hangingPunct="0">
        <a:spcBef>
          <a:spcPct val="0"/>
        </a:spcBef>
        <a:spcAft>
          <a:spcPct val="0"/>
        </a:spcAft>
        <a:defRPr sz="2800">
          <a:solidFill>
            <a:schemeClr val="tx2"/>
          </a:solidFill>
          <a:latin typeface="Arial Narrow" pitchFamily="34" charset="0"/>
          <a:cs typeface="Arial" charset="0"/>
        </a:defRPr>
      </a:lvl3pPr>
      <a:lvl4pPr algn="l" rtl="0" eaLnBrk="0" fontAlgn="base" hangingPunct="0">
        <a:spcBef>
          <a:spcPct val="0"/>
        </a:spcBef>
        <a:spcAft>
          <a:spcPct val="0"/>
        </a:spcAft>
        <a:defRPr sz="2800">
          <a:solidFill>
            <a:schemeClr val="tx2"/>
          </a:solidFill>
          <a:latin typeface="Arial Narrow" pitchFamily="34" charset="0"/>
          <a:cs typeface="Arial" charset="0"/>
        </a:defRPr>
      </a:lvl4pPr>
      <a:lvl5pPr algn="l" rtl="0" eaLnBrk="0" fontAlgn="base" hangingPunct="0">
        <a:spcBef>
          <a:spcPct val="0"/>
        </a:spcBef>
        <a:spcAft>
          <a:spcPct val="0"/>
        </a:spcAft>
        <a:defRPr sz="2800">
          <a:solidFill>
            <a:schemeClr val="tx2"/>
          </a:solidFill>
          <a:latin typeface="Arial Narrow" pitchFamily="34" charset="0"/>
          <a:cs typeface="Arial" charset="0"/>
        </a:defRPr>
      </a:lvl5pPr>
      <a:lvl6pPr marL="457200" algn="l" rtl="0" fontAlgn="base">
        <a:spcBef>
          <a:spcPct val="0"/>
        </a:spcBef>
        <a:spcAft>
          <a:spcPct val="0"/>
        </a:spcAft>
        <a:defRPr sz="2800">
          <a:solidFill>
            <a:schemeClr val="tx2"/>
          </a:solidFill>
          <a:latin typeface="Arial Narrow" pitchFamily="34" charset="0"/>
          <a:cs typeface="Arial" charset="0"/>
        </a:defRPr>
      </a:lvl6pPr>
      <a:lvl7pPr marL="914400" algn="l" rtl="0" fontAlgn="base">
        <a:spcBef>
          <a:spcPct val="0"/>
        </a:spcBef>
        <a:spcAft>
          <a:spcPct val="0"/>
        </a:spcAft>
        <a:defRPr sz="2800">
          <a:solidFill>
            <a:schemeClr val="tx2"/>
          </a:solidFill>
          <a:latin typeface="Arial Narrow" pitchFamily="34" charset="0"/>
          <a:cs typeface="Arial" charset="0"/>
        </a:defRPr>
      </a:lvl7pPr>
      <a:lvl8pPr marL="1371600" algn="l" rtl="0" fontAlgn="base">
        <a:spcBef>
          <a:spcPct val="0"/>
        </a:spcBef>
        <a:spcAft>
          <a:spcPct val="0"/>
        </a:spcAft>
        <a:defRPr sz="2800">
          <a:solidFill>
            <a:schemeClr val="tx2"/>
          </a:solidFill>
          <a:latin typeface="Arial Narrow" pitchFamily="34" charset="0"/>
          <a:cs typeface="Arial" charset="0"/>
        </a:defRPr>
      </a:lvl8pPr>
      <a:lvl9pPr marL="1828800" algn="l" rtl="0" fontAlgn="base">
        <a:spcBef>
          <a:spcPct val="0"/>
        </a:spcBef>
        <a:spcAft>
          <a:spcPct val="0"/>
        </a:spcAft>
        <a:defRPr sz="2800">
          <a:solidFill>
            <a:schemeClr val="tx2"/>
          </a:solidFill>
          <a:latin typeface="Arial Narrow"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64.gif"/><Relationship Id="rId5" Type="http://schemas.openxmlformats.org/officeDocument/2006/relationships/image" Target="../media/image63.gif"/><Relationship Id="rId4" Type="http://schemas.openxmlformats.org/officeDocument/2006/relationships/image" Target="../media/image62.gif"/></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en.wikipedia.org/wiki/en:Creative_Commons"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857250" y="381000"/>
            <a:ext cx="8305800" cy="3352800"/>
          </a:xfrm>
          <a:noFill/>
        </p:spPr>
        <p:txBody>
          <a:bodyPr/>
          <a:lstStyle/>
          <a:p>
            <a:pPr eaLnBrk="1" hangingPunct="1"/>
            <a:r>
              <a:rPr lang="en-US" altLang="en-US" sz="5600" b="1" dirty="0" smtClean="0"/>
              <a:t>World Population Outlook</a:t>
            </a:r>
            <a:r>
              <a:rPr lang="en-US" altLang="en-US" sz="4500" b="1" dirty="0" smtClean="0"/>
              <a:t/>
            </a:r>
            <a:br>
              <a:rPr lang="en-US" altLang="en-US" sz="4500" b="1" dirty="0" smtClean="0"/>
            </a:br>
            <a:r>
              <a:rPr lang="en-US" altLang="en-US" sz="3200" dirty="0" smtClean="0"/>
              <a:t/>
            </a:r>
            <a:br>
              <a:rPr lang="en-US" altLang="en-US" sz="3200" dirty="0" smtClean="0"/>
            </a:br>
            <a:r>
              <a:rPr lang="en-US" altLang="en-US" sz="2400" b="1" dirty="0" smtClean="0"/>
              <a:t>Gerhard K. </a:t>
            </a:r>
            <a:r>
              <a:rPr lang="en-US" altLang="en-US" sz="2400" b="1" dirty="0" err="1" smtClean="0"/>
              <a:t>Heilig</a:t>
            </a:r>
            <a:endParaRPr lang="en-US" altLang="en-US" sz="2400" b="1" dirty="0" smtClean="0"/>
          </a:p>
        </p:txBody>
      </p:sp>
      <p:sp>
        <p:nvSpPr>
          <p:cNvPr id="20" name="Rectangle 19"/>
          <p:cNvSpPr/>
          <p:nvPr/>
        </p:nvSpPr>
        <p:spPr>
          <a:xfrm>
            <a:off x="885825" y="3505200"/>
            <a:ext cx="7343775" cy="523220"/>
          </a:xfrm>
          <a:prstGeom prst="rect">
            <a:avLst/>
          </a:prstGeom>
        </p:spPr>
        <p:txBody>
          <a:bodyPr wrap="square">
            <a:spAutoFit/>
          </a:bodyPr>
          <a:lstStyle/>
          <a:p>
            <a:pPr algn="l">
              <a:defRPr/>
            </a:pPr>
            <a:r>
              <a:rPr lang="en-US" sz="1400" b="1" dirty="0" smtClean="0">
                <a:solidFill>
                  <a:schemeClr val="bg1">
                    <a:lumMod val="50000"/>
                  </a:schemeClr>
                </a:solidFill>
                <a:latin typeface="+mj-lt"/>
              </a:rPr>
              <a:t>Presentation prepared for the “International School on Energy Systems” of the </a:t>
            </a:r>
            <a:br>
              <a:rPr lang="en-US" sz="1400" b="1" dirty="0" smtClean="0">
                <a:solidFill>
                  <a:schemeClr val="bg1">
                    <a:lumMod val="50000"/>
                  </a:schemeClr>
                </a:solidFill>
                <a:latin typeface="+mj-lt"/>
              </a:rPr>
            </a:br>
            <a:r>
              <a:rPr lang="en-US" sz="1400" b="1" dirty="0" err="1" smtClean="0">
                <a:solidFill>
                  <a:schemeClr val="bg1">
                    <a:lumMod val="50000"/>
                  </a:schemeClr>
                </a:solidFill>
                <a:latin typeface="+mj-lt"/>
              </a:rPr>
              <a:t>Forschungszentrum</a:t>
            </a:r>
            <a:r>
              <a:rPr lang="en-US" sz="1400" b="1" dirty="0" smtClean="0">
                <a:solidFill>
                  <a:schemeClr val="bg1">
                    <a:lumMod val="50000"/>
                  </a:schemeClr>
                </a:solidFill>
                <a:latin typeface="+mj-lt"/>
              </a:rPr>
              <a:t> </a:t>
            </a:r>
            <a:r>
              <a:rPr lang="en-US" sz="1400" b="1" dirty="0" err="1" smtClean="0">
                <a:solidFill>
                  <a:schemeClr val="bg1">
                    <a:lumMod val="50000"/>
                  </a:schemeClr>
                </a:solidFill>
                <a:latin typeface="+mj-lt"/>
              </a:rPr>
              <a:t>Jülich</a:t>
            </a:r>
            <a:r>
              <a:rPr lang="en-US" sz="1400" b="1" dirty="0" smtClean="0">
                <a:solidFill>
                  <a:schemeClr val="bg1">
                    <a:lumMod val="50000"/>
                  </a:schemeClr>
                </a:solidFill>
                <a:latin typeface="+mj-lt"/>
              </a:rPr>
              <a:t> - organized at </a:t>
            </a:r>
            <a:r>
              <a:rPr lang="en-US" sz="1400" b="1" dirty="0" err="1" smtClean="0">
                <a:solidFill>
                  <a:schemeClr val="bg1">
                    <a:lumMod val="50000"/>
                  </a:schemeClr>
                </a:solidFill>
                <a:latin typeface="+mj-lt"/>
              </a:rPr>
              <a:t>Kloster</a:t>
            </a:r>
            <a:r>
              <a:rPr lang="en-US" sz="1400" b="1" dirty="0" smtClean="0">
                <a:solidFill>
                  <a:schemeClr val="bg1">
                    <a:lumMod val="50000"/>
                  </a:schemeClr>
                </a:solidFill>
                <a:latin typeface="+mj-lt"/>
              </a:rPr>
              <a:t> </a:t>
            </a:r>
            <a:r>
              <a:rPr lang="en-US" sz="1400" b="1" dirty="0" err="1" smtClean="0">
                <a:solidFill>
                  <a:schemeClr val="bg1">
                    <a:lumMod val="50000"/>
                  </a:schemeClr>
                </a:solidFill>
                <a:latin typeface="+mj-lt"/>
              </a:rPr>
              <a:t>Seeon</a:t>
            </a:r>
            <a:r>
              <a:rPr lang="en-US" sz="1400" b="1" dirty="0" smtClean="0">
                <a:solidFill>
                  <a:schemeClr val="bg1">
                    <a:lumMod val="50000"/>
                  </a:schemeClr>
                </a:solidFill>
                <a:latin typeface="+mj-lt"/>
              </a:rPr>
              <a:t>, Germany on September 3-8, 2017</a:t>
            </a:r>
            <a:endParaRPr lang="en-US" sz="1400" b="1" dirty="0">
              <a:solidFill>
                <a:schemeClr val="bg1">
                  <a:lumMod val="50000"/>
                </a:schemeClr>
              </a:solidFill>
              <a:latin typeface="+mj-lt"/>
            </a:endParaRPr>
          </a:p>
        </p:txBody>
      </p:sp>
      <p:sp>
        <p:nvSpPr>
          <p:cNvPr id="5" name="Line 21"/>
          <p:cNvSpPr>
            <a:spLocks noChangeShapeType="1"/>
          </p:cNvSpPr>
          <p:nvPr/>
        </p:nvSpPr>
        <p:spPr bwMode="auto">
          <a:xfrm>
            <a:off x="0" y="5638801"/>
            <a:ext cx="9144000" cy="0"/>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876800"/>
            <a:ext cx="914401" cy="914401"/>
          </a:xfrm>
          <a:prstGeom prst="rect">
            <a:avLst/>
          </a:prstGeom>
        </p:spPr>
      </p:pic>
      <p:sp>
        <p:nvSpPr>
          <p:cNvPr id="6" name="Rectangle 5"/>
          <p:cNvSpPr/>
          <p:nvPr/>
        </p:nvSpPr>
        <p:spPr>
          <a:xfrm>
            <a:off x="885824" y="5943600"/>
            <a:ext cx="7877176" cy="507831"/>
          </a:xfrm>
          <a:prstGeom prst="rect">
            <a:avLst/>
          </a:prstGeom>
        </p:spPr>
        <p:txBody>
          <a:bodyPr wrap="square">
            <a:spAutoFit/>
          </a:bodyPr>
          <a:lstStyle/>
          <a:p>
            <a:pPr algn="l">
              <a:defRPr/>
            </a:pPr>
            <a:r>
              <a:rPr lang="en-US" sz="900" b="1" dirty="0" smtClean="0">
                <a:solidFill>
                  <a:schemeClr val="bg1">
                    <a:lumMod val="50000"/>
                  </a:schemeClr>
                </a:solidFill>
                <a:latin typeface="+mj-lt"/>
              </a:rPr>
              <a:t>Disclaimer: This PowerPoint presentation </a:t>
            </a:r>
            <a:r>
              <a:rPr lang="en-US" sz="900" b="1" dirty="0">
                <a:solidFill>
                  <a:schemeClr val="bg1">
                    <a:lumMod val="50000"/>
                  </a:schemeClr>
                </a:solidFill>
                <a:latin typeface="+mj-lt"/>
              </a:rPr>
              <a:t>is not a United Nations publication. </a:t>
            </a:r>
            <a:r>
              <a:rPr lang="en-US" sz="900" b="1" dirty="0" smtClean="0">
                <a:solidFill>
                  <a:schemeClr val="bg1">
                    <a:lumMod val="50000"/>
                  </a:schemeClr>
                </a:solidFill>
                <a:latin typeface="+mj-lt"/>
              </a:rPr>
              <a:t>Views </a:t>
            </a:r>
            <a:r>
              <a:rPr lang="en-US" sz="900" b="1" dirty="0">
                <a:solidFill>
                  <a:schemeClr val="bg1">
                    <a:lumMod val="50000"/>
                  </a:schemeClr>
                </a:solidFill>
                <a:latin typeface="+mj-lt"/>
              </a:rPr>
              <a:t>expressed are my own and do not imply the expression of any opinion on the </a:t>
            </a:r>
            <a:r>
              <a:rPr lang="en-US" sz="900" b="1" dirty="0" smtClean="0">
                <a:solidFill>
                  <a:schemeClr val="bg1">
                    <a:lumMod val="50000"/>
                  </a:schemeClr>
                </a:solidFill>
                <a:latin typeface="+mj-lt"/>
              </a:rPr>
              <a:t/>
            </a:r>
            <a:br>
              <a:rPr lang="en-US" sz="900" b="1" dirty="0" smtClean="0">
                <a:solidFill>
                  <a:schemeClr val="bg1">
                    <a:lumMod val="50000"/>
                  </a:schemeClr>
                </a:solidFill>
                <a:latin typeface="+mj-lt"/>
              </a:rPr>
            </a:br>
            <a:r>
              <a:rPr lang="en-US" sz="900" b="1" dirty="0" smtClean="0">
                <a:solidFill>
                  <a:schemeClr val="bg1">
                    <a:lumMod val="50000"/>
                  </a:schemeClr>
                </a:solidFill>
                <a:latin typeface="+mj-lt"/>
              </a:rPr>
              <a:t>part of </a:t>
            </a:r>
            <a:r>
              <a:rPr lang="en-US" sz="900" b="1" dirty="0">
                <a:solidFill>
                  <a:schemeClr val="bg1">
                    <a:lumMod val="50000"/>
                  </a:schemeClr>
                </a:solidFill>
                <a:latin typeface="+mj-lt"/>
              </a:rPr>
              <a:t>any international organization or research institute</a:t>
            </a:r>
            <a:r>
              <a:rPr lang="en-US" sz="900" b="1" dirty="0" smtClean="0">
                <a:solidFill>
                  <a:schemeClr val="bg1">
                    <a:lumMod val="50000"/>
                  </a:schemeClr>
                </a:solidFill>
                <a:latin typeface="+mj-lt"/>
              </a:rPr>
              <a:t>. However, this presentation is </a:t>
            </a:r>
            <a:r>
              <a:rPr lang="en-US" sz="900" b="1" dirty="0">
                <a:solidFill>
                  <a:schemeClr val="bg1">
                    <a:lumMod val="50000"/>
                  </a:schemeClr>
                </a:solidFill>
                <a:latin typeface="+mj-lt"/>
              </a:rPr>
              <a:t>using data from the official United Nations World Population Prospects, </a:t>
            </a:r>
            <a:r>
              <a:rPr lang="en-US" sz="900" b="1" dirty="0" smtClean="0">
                <a:solidFill>
                  <a:schemeClr val="bg1">
                    <a:lumMod val="50000"/>
                  </a:schemeClr>
                </a:solidFill>
                <a:latin typeface="+mj-lt"/>
              </a:rPr>
              <a:t/>
            </a:r>
            <a:br>
              <a:rPr lang="en-US" sz="900" b="1" dirty="0" smtClean="0">
                <a:solidFill>
                  <a:schemeClr val="bg1">
                    <a:lumMod val="50000"/>
                  </a:schemeClr>
                </a:solidFill>
                <a:latin typeface="+mj-lt"/>
              </a:rPr>
            </a:br>
            <a:r>
              <a:rPr lang="en-US" sz="900" b="1" dirty="0" smtClean="0">
                <a:solidFill>
                  <a:schemeClr val="bg1">
                    <a:lumMod val="50000"/>
                  </a:schemeClr>
                </a:solidFill>
                <a:latin typeface="+mj-lt"/>
              </a:rPr>
              <a:t>the </a:t>
            </a:r>
            <a:r>
              <a:rPr lang="en-US" sz="900" b="1" dirty="0">
                <a:solidFill>
                  <a:schemeClr val="bg1">
                    <a:lumMod val="50000"/>
                  </a:schemeClr>
                </a:solidFill>
                <a:latin typeface="+mj-lt"/>
              </a:rPr>
              <a:t>World Urbanization Prospects and the Probabilistic Population Projections for all countries of the world. </a:t>
            </a:r>
          </a:p>
        </p:txBody>
      </p:sp>
      <p:sp>
        <p:nvSpPr>
          <p:cNvPr id="7" name="Rectangle 6"/>
          <p:cNvSpPr/>
          <p:nvPr/>
        </p:nvSpPr>
        <p:spPr>
          <a:xfrm>
            <a:off x="1916724" y="5008967"/>
            <a:ext cx="6617676" cy="577081"/>
          </a:xfrm>
          <a:prstGeom prst="rect">
            <a:avLst/>
          </a:prstGeom>
        </p:spPr>
        <p:txBody>
          <a:bodyPr wrap="square">
            <a:spAutoFit/>
          </a:bodyPr>
          <a:lstStyle/>
          <a:p>
            <a:pPr algn="l">
              <a:defRPr/>
            </a:pPr>
            <a:r>
              <a:rPr lang="en-US" sz="1050" b="1" dirty="0" smtClean="0">
                <a:solidFill>
                  <a:schemeClr val="bg1">
                    <a:lumMod val="50000"/>
                  </a:schemeClr>
                </a:solidFill>
                <a:latin typeface="+mj-lt"/>
              </a:rPr>
              <a:t>Contact</a:t>
            </a:r>
            <a:r>
              <a:rPr lang="de-DE" sz="1050" b="1" dirty="0" smtClean="0">
                <a:solidFill>
                  <a:schemeClr val="bg1">
                    <a:lumMod val="50000"/>
                  </a:schemeClr>
                </a:solidFill>
                <a:latin typeface="+mj-lt"/>
              </a:rPr>
              <a:t>: </a:t>
            </a:r>
            <a:br>
              <a:rPr lang="de-DE" sz="1050" b="1" dirty="0" smtClean="0">
                <a:solidFill>
                  <a:schemeClr val="bg1">
                    <a:lumMod val="50000"/>
                  </a:schemeClr>
                </a:solidFill>
                <a:latin typeface="+mj-lt"/>
              </a:rPr>
            </a:br>
            <a:r>
              <a:rPr lang="en-US" sz="1050" b="1" dirty="0" smtClean="0">
                <a:solidFill>
                  <a:schemeClr val="bg1">
                    <a:lumMod val="50000"/>
                  </a:schemeClr>
                </a:solidFill>
                <a:latin typeface="+mj-lt"/>
              </a:rPr>
              <a:t>Gerhard K. </a:t>
            </a:r>
            <a:r>
              <a:rPr lang="en-US" sz="1050" b="1" dirty="0" err="1" smtClean="0">
                <a:solidFill>
                  <a:schemeClr val="bg1">
                    <a:lumMod val="50000"/>
                  </a:schemeClr>
                </a:solidFill>
                <a:latin typeface="+mj-lt"/>
              </a:rPr>
              <a:t>Heilig</a:t>
            </a:r>
            <a:r>
              <a:rPr lang="en-US" sz="1050" b="1" dirty="0" smtClean="0">
                <a:solidFill>
                  <a:schemeClr val="bg1">
                    <a:lumMod val="50000"/>
                  </a:schemeClr>
                </a:solidFill>
                <a:latin typeface="+mj-lt"/>
              </a:rPr>
              <a:t>, </a:t>
            </a:r>
            <a:r>
              <a:rPr lang="en-US" sz="1050" b="1" dirty="0" err="1" smtClean="0">
                <a:solidFill>
                  <a:schemeClr val="bg1">
                    <a:lumMod val="50000"/>
                  </a:schemeClr>
                </a:solidFill>
                <a:latin typeface="+mj-lt"/>
              </a:rPr>
              <a:t>Waldheimstrasse</a:t>
            </a:r>
            <a:r>
              <a:rPr lang="en-US" sz="1050" b="1" dirty="0" smtClean="0">
                <a:solidFill>
                  <a:schemeClr val="bg1">
                    <a:lumMod val="50000"/>
                  </a:schemeClr>
                </a:solidFill>
                <a:latin typeface="+mj-lt"/>
              </a:rPr>
              <a:t> 29, 3004 </a:t>
            </a:r>
            <a:r>
              <a:rPr lang="en-US" sz="1050" b="1" dirty="0" err="1" smtClean="0">
                <a:solidFill>
                  <a:schemeClr val="bg1">
                    <a:lumMod val="50000"/>
                  </a:schemeClr>
                </a:solidFill>
                <a:latin typeface="+mj-lt"/>
              </a:rPr>
              <a:t>Riederberg</a:t>
            </a:r>
            <a:r>
              <a:rPr lang="en-US" sz="1050" b="1" dirty="0" smtClean="0">
                <a:solidFill>
                  <a:schemeClr val="bg1">
                    <a:lumMod val="50000"/>
                  </a:schemeClr>
                </a:solidFill>
                <a:latin typeface="+mj-lt"/>
              </a:rPr>
              <a:t>, Austria</a:t>
            </a:r>
            <a:br>
              <a:rPr lang="en-US" sz="1050" b="1" dirty="0" smtClean="0">
                <a:solidFill>
                  <a:schemeClr val="bg1">
                    <a:lumMod val="50000"/>
                  </a:schemeClr>
                </a:solidFill>
                <a:latin typeface="+mj-lt"/>
              </a:rPr>
            </a:br>
            <a:r>
              <a:rPr lang="en-US" sz="1050" b="1" dirty="0" smtClean="0">
                <a:solidFill>
                  <a:schemeClr val="bg1">
                    <a:lumMod val="50000"/>
                  </a:schemeClr>
                </a:solidFill>
                <a:latin typeface="+mj-lt"/>
              </a:rPr>
              <a:t>e-mail: gerhard.heilig@gmail.com;  website: www.gerhard-k-heilig.com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Africa: Population</a:t>
            </a:r>
            <a:r>
              <a:rPr lang="en-US" altLang="en-US" sz="3200" b="1" dirty="0">
                <a:solidFill>
                  <a:schemeClr val="tx2"/>
                </a:solidFill>
                <a:latin typeface="Arial Narrow" pitchFamily="34" charset="0"/>
              </a:rPr>
              <a:t>,</a:t>
            </a:r>
            <a:r>
              <a:rPr lang="en-US" altLang="en-US" sz="3200" b="1" dirty="0" smtClean="0">
                <a:solidFill>
                  <a:schemeClr val="tx2"/>
                </a:solidFill>
                <a:latin typeface="Arial Narrow" pitchFamily="34" charset="0"/>
              </a:rPr>
              <a:t> 1950-</a:t>
            </a:r>
            <a:r>
              <a:rPr lang="en-US" altLang="en-US" sz="3200" b="1" dirty="0" smtClean="0">
                <a:solidFill>
                  <a:srgbClr val="C00000"/>
                </a:solidFill>
                <a:latin typeface="Arial Narrow" pitchFamily="34" charset="0"/>
              </a:rPr>
              <a:t>2100</a:t>
            </a:r>
            <a:r>
              <a:rPr lang="en-US" altLang="en-US" sz="3200" b="1" dirty="0" smtClean="0">
                <a:solidFill>
                  <a:schemeClr val="tx2"/>
                </a:solidFill>
                <a:latin typeface="Arial Narrow" pitchFamily="34" charset="0"/>
              </a:rPr>
              <a:t> </a:t>
            </a:r>
            <a:r>
              <a:rPr lang="en-US" altLang="en-US" sz="2200" b="1" dirty="0" smtClean="0">
                <a:solidFill>
                  <a:schemeClr val="tx2"/>
                </a:solidFill>
                <a:latin typeface="Arial Narrow" pitchFamily="34" charset="0"/>
              </a:rPr>
              <a:t>(billion)</a:t>
            </a:r>
            <a:endParaRPr lang="en-US" altLang="en-US" sz="2200" b="1" dirty="0">
              <a:solidFill>
                <a:schemeClr val="tx2"/>
              </a:solidFill>
              <a:latin typeface="Arial Narrow" pitchFamily="34" charset="0"/>
            </a:endParaRP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19" y="838200"/>
            <a:ext cx="8104982" cy="577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a:spLocks noChangeArrowheads="1"/>
          </p:cNvSpPr>
          <p:nvPr/>
        </p:nvSpPr>
        <p:spPr bwMode="auto">
          <a:xfrm>
            <a:off x="4954800" y="3657600"/>
            <a:ext cx="684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2.5</a:t>
            </a:r>
            <a:endParaRPr lang="de-DE" altLang="en-US" sz="2400" b="1" dirty="0">
              <a:latin typeface="+mj-lt"/>
            </a:endParaRPr>
          </a:p>
        </p:txBody>
      </p:sp>
      <p:sp>
        <p:nvSpPr>
          <p:cNvPr id="7" name="TextBox 6"/>
          <p:cNvSpPr txBox="1"/>
          <p:nvPr/>
        </p:nvSpPr>
        <p:spPr>
          <a:xfrm>
            <a:off x="-28245" y="6581001"/>
            <a:ext cx="9172245"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Tree>
    <p:extLst>
      <p:ext uri="{BB962C8B-B14F-4D97-AF65-F5344CB8AC3E}">
        <p14:creationId xmlns:p14="http://schemas.microsoft.com/office/powerpoint/2010/main" val="1539862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Europe</a:t>
            </a:r>
            <a:r>
              <a:rPr lang="en-US" altLang="en-US" sz="3200" b="1" dirty="0">
                <a:solidFill>
                  <a:schemeClr val="tx2"/>
                </a:solidFill>
                <a:latin typeface="Arial Narrow" pitchFamily="34" charset="0"/>
              </a:rPr>
              <a:t>:</a:t>
            </a:r>
            <a:r>
              <a:rPr lang="en-US" altLang="en-US" sz="3200" b="1" dirty="0" smtClean="0">
                <a:solidFill>
                  <a:schemeClr val="tx2"/>
                </a:solidFill>
                <a:latin typeface="Arial Narrow" pitchFamily="34" charset="0"/>
              </a:rPr>
              <a:t> Population</a:t>
            </a:r>
            <a:r>
              <a:rPr lang="en-US" altLang="en-US" sz="3200" b="1" dirty="0">
                <a:solidFill>
                  <a:schemeClr val="tx2"/>
                </a:solidFill>
                <a:latin typeface="Arial Narrow" pitchFamily="34" charset="0"/>
              </a:rPr>
              <a:t>,</a:t>
            </a:r>
            <a:r>
              <a:rPr lang="en-US" altLang="en-US" sz="3200" b="1" dirty="0" smtClean="0">
                <a:solidFill>
                  <a:schemeClr val="tx2"/>
                </a:solidFill>
                <a:latin typeface="Arial Narrow" pitchFamily="34" charset="0"/>
              </a:rPr>
              <a:t> 1950-</a:t>
            </a:r>
            <a:r>
              <a:rPr lang="en-US" altLang="en-US" sz="3200" b="1" dirty="0" smtClean="0">
                <a:solidFill>
                  <a:srgbClr val="C00000"/>
                </a:solidFill>
                <a:latin typeface="Arial Narrow" pitchFamily="34" charset="0"/>
              </a:rPr>
              <a:t>2100</a:t>
            </a:r>
            <a:r>
              <a:rPr lang="en-US" altLang="en-US" sz="3200" b="1" dirty="0" smtClean="0">
                <a:solidFill>
                  <a:schemeClr val="tx2"/>
                </a:solidFill>
                <a:latin typeface="Arial Narrow" pitchFamily="34" charset="0"/>
              </a:rPr>
              <a:t> </a:t>
            </a:r>
            <a:r>
              <a:rPr lang="en-US" altLang="en-US" sz="2200" b="1" dirty="0" smtClean="0">
                <a:solidFill>
                  <a:schemeClr val="tx2"/>
                </a:solidFill>
                <a:latin typeface="Arial Narrow" pitchFamily="34" charset="0"/>
              </a:rPr>
              <a:t>(million)</a:t>
            </a:r>
            <a:endParaRPr lang="en-US" altLang="en-US" sz="2200" b="1" dirty="0">
              <a:solidFill>
                <a:schemeClr val="tx2"/>
              </a:solidFill>
              <a:latin typeface="Arial Narrow" pitchFamily="34" charset="0"/>
            </a:endParaRP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19" y="838200"/>
            <a:ext cx="8059940" cy="574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a:spLocks noChangeArrowheads="1"/>
          </p:cNvSpPr>
          <p:nvPr/>
        </p:nvSpPr>
        <p:spPr bwMode="auto">
          <a:xfrm>
            <a:off x="5000080" y="1336168"/>
            <a:ext cx="684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707</a:t>
            </a:r>
            <a:endParaRPr lang="de-DE" altLang="en-US" sz="2400" b="1" dirty="0">
              <a:latin typeface="+mj-lt"/>
            </a:endParaRPr>
          </a:p>
        </p:txBody>
      </p:sp>
      <p:sp>
        <p:nvSpPr>
          <p:cNvPr id="7" name="TextBox 6"/>
          <p:cNvSpPr txBox="1"/>
          <p:nvPr/>
        </p:nvSpPr>
        <p:spPr>
          <a:xfrm>
            <a:off x="-28245" y="6581001"/>
            <a:ext cx="9172245"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Tree>
    <p:extLst>
      <p:ext uri="{BB962C8B-B14F-4D97-AF65-F5344CB8AC3E}">
        <p14:creationId xmlns:p14="http://schemas.microsoft.com/office/powerpoint/2010/main" val="1780755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42" y="838200"/>
            <a:ext cx="7449467"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Africa </a:t>
            </a:r>
            <a:r>
              <a:rPr lang="en-US" altLang="en-US" sz="3200" b="1" dirty="0">
                <a:solidFill>
                  <a:schemeClr val="tx2"/>
                </a:solidFill>
                <a:latin typeface="Arial Narrow" pitchFamily="34" charset="0"/>
              </a:rPr>
              <a:t>-</a:t>
            </a:r>
            <a:r>
              <a:rPr lang="en-US" altLang="en-US" sz="3200" b="1" dirty="0" smtClean="0">
                <a:solidFill>
                  <a:schemeClr val="tx2"/>
                </a:solidFill>
                <a:latin typeface="Arial Narrow" pitchFamily="34" charset="0"/>
              </a:rPr>
              <a:t> Europe: Population, 1950-</a:t>
            </a:r>
            <a:r>
              <a:rPr lang="en-US" altLang="en-US" sz="3200" b="1" dirty="0" smtClean="0">
                <a:solidFill>
                  <a:srgbClr val="C00000"/>
                </a:solidFill>
                <a:latin typeface="Arial Narrow" pitchFamily="34" charset="0"/>
              </a:rPr>
              <a:t>2100</a:t>
            </a:r>
            <a:r>
              <a:rPr lang="en-US" altLang="en-US" sz="3200" b="1" dirty="0" smtClean="0">
                <a:solidFill>
                  <a:schemeClr val="tx2"/>
                </a:solidFill>
                <a:latin typeface="Arial Narrow" pitchFamily="34" charset="0"/>
              </a:rPr>
              <a:t> </a:t>
            </a:r>
            <a:r>
              <a:rPr lang="en-US" altLang="en-US" sz="2200" b="1" dirty="0" smtClean="0">
                <a:solidFill>
                  <a:schemeClr val="tx2"/>
                </a:solidFill>
                <a:latin typeface="Arial Narrow" pitchFamily="34" charset="0"/>
              </a:rPr>
              <a:t>(</a:t>
            </a:r>
            <a:r>
              <a:rPr lang="en-US" altLang="en-US" sz="2200" b="1" dirty="0">
                <a:solidFill>
                  <a:schemeClr val="tx2"/>
                </a:solidFill>
                <a:latin typeface="Arial Narrow" pitchFamily="34" charset="0"/>
              </a:rPr>
              <a:t>m</a:t>
            </a:r>
            <a:r>
              <a:rPr lang="en-US" altLang="en-US" sz="2200" b="1" dirty="0" smtClean="0">
                <a:solidFill>
                  <a:schemeClr val="tx2"/>
                </a:solidFill>
                <a:latin typeface="Arial Narrow" pitchFamily="34" charset="0"/>
              </a:rPr>
              <a:t>illion)</a:t>
            </a:r>
            <a:endParaRPr lang="en-US" altLang="en-US" sz="2200" b="1" dirty="0">
              <a:solidFill>
                <a:schemeClr val="tx2"/>
              </a:solidFill>
              <a:latin typeface="Arial Narrow" pitchFamily="34" charset="0"/>
            </a:endParaRP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
        <p:nvSpPr>
          <p:cNvPr id="15" name="Oval 14"/>
          <p:cNvSpPr>
            <a:spLocks noChangeArrowheads="1"/>
          </p:cNvSpPr>
          <p:nvPr/>
        </p:nvSpPr>
        <p:spPr bwMode="auto">
          <a:xfrm>
            <a:off x="8127600" y="2116128"/>
            <a:ext cx="864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4,387</a:t>
            </a:r>
            <a:endParaRPr lang="de-DE" altLang="en-US" sz="2400" b="1" dirty="0">
              <a:latin typeface="+mj-lt"/>
            </a:endParaRPr>
          </a:p>
        </p:txBody>
      </p:sp>
      <p:sp>
        <p:nvSpPr>
          <p:cNvPr id="16" name="Oval 15"/>
          <p:cNvSpPr>
            <a:spLocks noChangeArrowheads="1"/>
          </p:cNvSpPr>
          <p:nvPr/>
        </p:nvSpPr>
        <p:spPr bwMode="auto">
          <a:xfrm>
            <a:off x="8123940" y="5410200"/>
            <a:ext cx="684000" cy="468000"/>
          </a:xfrm>
          <a:prstGeom prst="ellipse">
            <a:avLst/>
          </a:prstGeom>
          <a:solidFill>
            <a:schemeClr val="bg1">
              <a:alpha val="75000"/>
            </a:schemeClr>
          </a:solidFill>
          <a:ln w="38100">
            <a:solidFill>
              <a:srgbClr val="0070C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646</a:t>
            </a:r>
            <a:endParaRPr lang="de-DE" altLang="en-US" sz="2400" b="1" dirty="0">
              <a:latin typeface="+mj-lt"/>
            </a:endParaRPr>
          </a:p>
        </p:txBody>
      </p:sp>
      <p:sp>
        <p:nvSpPr>
          <p:cNvPr id="17" name="Oval 16"/>
          <p:cNvSpPr>
            <a:spLocks noChangeArrowheads="1"/>
          </p:cNvSpPr>
          <p:nvPr/>
        </p:nvSpPr>
        <p:spPr bwMode="auto">
          <a:xfrm>
            <a:off x="326295" y="5878200"/>
            <a:ext cx="684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229</a:t>
            </a:r>
            <a:endParaRPr lang="de-DE" altLang="en-US" sz="2400" b="1" dirty="0">
              <a:latin typeface="+mj-lt"/>
            </a:endParaRPr>
          </a:p>
        </p:txBody>
      </p:sp>
      <p:sp>
        <p:nvSpPr>
          <p:cNvPr id="18" name="Oval 17"/>
          <p:cNvSpPr>
            <a:spLocks noChangeArrowheads="1"/>
          </p:cNvSpPr>
          <p:nvPr/>
        </p:nvSpPr>
        <p:spPr bwMode="auto">
          <a:xfrm>
            <a:off x="326295" y="5370090"/>
            <a:ext cx="684000" cy="468000"/>
          </a:xfrm>
          <a:prstGeom prst="ellipse">
            <a:avLst/>
          </a:prstGeom>
          <a:solidFill>
            <a:schemeClr val="bg1">
              <a:alpha val="75000"/>
            </a:schemeClr>
          </a:solidFill>
          <a:ln w="38100">
            <a:solidFill>
              <a:srgbClr val="0070C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549</a:t>
            </a:r>
            <a:endParaRPr lang="de-DE" altLang="en-US" sz="2400" b="1" dirty="0">
              <a:latin typeface="+mj-lt"/>
            </a:endParaRPr>
          </a:p>
        </p:txBody>
      </p:sp>
      <p:sp>
        <p:nvSpPr>
          <p:cNvPr id="19" name="TextBox 18"/>
          <p:cNvSpPr txBox="1"/>
          <p:nvPr/>
        </p:nvSpPr>
        <p:spPr>
          <a:xfrm>
            <a:off x="-28245" y="6581001"/>
            <a:ext cx="9172245"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11" name="Oval 10"/>
          <p:cNvSpPr>
            <a:spLocks noChangeArrowheads="1"/>
          </p:cNvSpPr>
          <p:nvPr/>
        </p:nvSpPr>
        <p:spPr bwMode="auto">
          <a:xfrm>
            <a:off x="3770390" y="5336723"/>
            <a:ext cx="684000" cy="468000"/>
          </a:xfrm>
          <a:prstGeom prst="ellipse">
            <a:avLst/>
          </a:prstGeom>
          <a:solidFill>
            <a:schemeClr val="bg1">
              <a:alpha val="75000"/>
            </a:schemeClr>
          </a:solidFill>
          <a:ln w="38100">
            <a:solidFill>
              <a:srgbClr val="0070C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738</a:t>
            </a:r>
            <a:endParaRPr lang="de-DE" altLang="en-US" sz="2400" b="1" dirty="0">
              <a:latin typeface="+mj-lt"/>
            </a:endParaRPr>
          </a:p>
        </p:txBody>
      </p:sp>
      <p:sp>
        <p:nvSpPr>
          <p:cNvPr id="12" name="Oval 11"/>
          <p:cNvSpPr>
            <a:spLocks noChangeArrowheads="1"/>
          </p:cNvSpPr>
          <p:nvPr/>
        </p:nvSpPr>
        <p:spPr bwMode="auto">
          <a:xfrm>
            <a:off x="3682059" y="4859624"/>
            <a:ext cx="864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1,186</a:t>
            </a:r>
            <a:endParaRPr lang="de-DE" altLang="en-US" sz="2400" b="1" dirty="0">
              <a:latin typeface="+mj-lt"/>
            </a:endParaRPr>
          </a:p>
        </p:txBody>
      </p:sp>
      <p:sp>
        <p:nvSpPr>
          <p:cNvPr id="13" name="Oval 12"/>
          <p:cNvSpPr>
            <a:spLocks noChangeArrowheads="1"/>
          </p:cNvSpPr>
          <p:nvPr/>
        </p:nvSpPr>
        <p:spPr bwMode="auto">
          <a:xfrm>
            <a:off x="5299056" y="3810000"/>
            <a:ext cx="864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2,478</a:t>
            </a:r>
            <a:endParaRPr lang="de-DE" altLang="en-US" sz="2400" b="1" dirty="0">
              <a:latin typeface="+mj-lt"/>
            </a:endParaRPr>
          </a:p>
        </p:txBody>
      </p:sp>
      <p:sp>
        <p:nvSpPr>
          <p:cNvPr id="14" name="Oval 13"/>
          <p:cNvSpPr>
            <a:spLocks noChangeArrowheads="1"/>
          </p:cNvSpPr>
          <p:nvPr/>
        </p:nvSpPr>
        <p:spPr bwMode="auto">
          <a:xfrm>
            <a:off x="5370000" y="5336723"/>
            <a:ext cx="684000" cy="468000"/>
          </a:xfrm>
          <a:prstGeom prst="ellipse">
            <a:avLst/>
          </a:prstGeom>
          <a:solidFill>
            <a:schemeClr val="bg1">
              <a:alpha val="75000"/>
            </a:schemeClr>
          </a:solidFill>
          <a:ln w="38100">
            <a:solidFill>
              <a:srgbClr val="0070C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707</a:t>
            </a:r>
            <a:endParaRPr lang="de-DE" altLang="en-US" sz="2400" b="1" dirty="0">
              <a:latin typeface="+mj-lt"/>
            </a:endParaRPr>
          </a:p>
        </p:txBody>
      </p:sp>
    </p:spTree>
    <p:extLst>
      <p:ext uri="{BB962C8B-B14F-4D97-AF65-F5344CB8AC3E}">
        <p14:creationId xmlns:p14="http://schemas.microsoft.com/office/powerpoint/2010/main" val="2165234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68" y="838200"/>
            <a:ext cx="7451011" cy="57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Asia - Africa: Population, 1950-</a:t>
            </a:r>
            <a:r>
              <a:rPr lang="en-US" altLang="en-US" sz="3200" b="1" dirty="0" smtClean="0">
                <a:solidFill>
                  <a:srgbClr val="C00000"/>
                </a:solidFill>
                <a:latin typeface="Arial Narrow" pitchFamily="34" charset="0"/>
              </a:rPr>
              <a:t>2100</a:t>
            </a:r>
            <a:r>
              <a:rPr lang="en-US" altLang="en-US" sz="3200" b="1" dirty="0" smtClean="0">
                <a:solidFill>
                  <a:schemeClr val="tx2"/>
                </a:solidFill>
                <a:latin typeface="Arial Narrow" pitchFamily="34" charset="0"/>
              </a:rPr>
              <a:t> </a:t>
            </a:r>
            <a:r>
              <a:rPr lang="en-US" altLang="en-US" sz="2000" b="1" dirty="0" smtClean="0">
                <a:solidFill>
                  <a:srgbClr val="C00000"/>
                </a:solidFill>
                <a:latin typeface="Arial Narrow" pitchFamily="34" charset="0"/>
              </a:rPr>
              <a:t>(billions)</a:t>
            </a:r>
            <a:endParaRPr lang="en-US" altLang="en-US" sz="3200" b="1" dirty="0">
              <a:solidFill>
                <a:srgbClr val="C00000"/>
              </a:solidFill>
              <a:latin typeface="Arial Narrow" pitchFamily="34" charset="0"/>
            </a:endParaRP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
        <p:nvSpPr>
          <p:cNvPr id="15" name="Oval 14"/>
          <p:cNvSpPr>
            <a:spLocks noChangeArrowheads="1"/>
          </p:cNvSpPr>
          <p:nvPr/>
        </p:nvSpPr>
        <p:spPr bwMode="auto">
          <a:xfrm>
            <a:off x="8127600" y="2016632"/>
            <a:ext cx="828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4.889</a:t>
            </a:r>
            <a:endParaRPr lang="de-DE" altLang="en-US" sz="2400" b="1" dirty="0">
              <a:latin typeface="+mj-lt"/>
            </a:endParaRPr>
          </a:p>
        </p:txBody>
      </p:sp>
      <p:sp>
        <p:nvSpPr>
          <p:cNvPr id="16" name="Oval 15"/>
          <p:cNvSpPr>
            <a:spLocks noChangeArrowheads="1"/>
          </p:cNvSpPr>
          <p:nvPr/>
        </p:nvSpPr>
        <p:spPr bwMode="auto">
          <a:xfrm>
            <a:off x="8123940" y="2438400"/>
            <a:ext cx="828000" cy="468000"/>
          </a:xfrm>
          <a:prstGeom prst="ellipse">
            <a:avLst/>
          </a:prstGeom>
          <a:solidFill>
            <a:schemeClr val="bg1">
              <a:alpha val="75000"/>
            </a:schemeClr>
          </a:solidFill>
          <a:ln w="38100">
            <a:solidFill>
              <a:srgbClr val="0070C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4.387</a:t>
            </a:r>
            <a:endParaRPr lang="de-DE" altLang="en-US" sz="2400" b="1" dirty="0">
              <a:latin typeface="+mj-lt"/>
            </a:endParaRPr>
          </a:p>
        </p:txBody>
      </p:sp>
      <p:sp>
        <p:nvSpPr>
          <p:cNvPr id="17" name="Oval 16"/>
          <p:cNvSpPr>
            <a:spLocks noChangeArrowheads="1"/>
          </p:cNvSpPr>
          <p:nvPr/>
        </p:nvSpPr>
        <p:spPr bwMode="auto">
          <a:xfrm>
            <a:off x="326295" y="4847192"/>
            <a:ext cx="828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1.394</a:t>
            </a:r>
            <a:endParaRPr lang="de-DE" altLang="en-US" sz="2400" b="1" dirty="0">
              <a:latin typeface="+mj-lt"/>
            </a:endParaRPr>
          </a:p>
        </p:txBody>
      </p:sp>
      <p:sp>
        <p:nvSpPr>
          <p:cNvPr id="18" name="Oval 17"/>
          <p:cNvSpPr>
            <a:spLocks noChangeArrowheads="1"/>
          </p:cNvSpPr>
          <p:nvPr/>
        </p:nvSpPr>
        <p:spPr bwMode="auto">
          <a:xfrm>
            <a:off x="326295" y="5780400"/>
            <a:ext cx="828000" cy="468000"/>
          </a:xfrm>
          <a:prstGeom prst="ellipse">
            <a:avLst/>
          </a:prstGeom>
          <a:solidFill>
            <a:schemeClr val="bg1">
              <a:alpha val="75000"/>
            </a:schemeClr>
          </a:solidFill>
          <a:ln w="38100">
            <a:solidFill>
              <a:srgbClr val="0070C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0.229</a:t>
            </a:r>
            <a:endParaRPr lang="de-DE" altLang="en-US" sz="2400" b="1" dirty="0">
              <a:latin typeface="+mj-lt"/>
            </a:endParaRPr>
          </a:p>
        </p:txBody>
      </p:sp>
      <p:sp>
        <p:nvSpPr>
          <p:cNvPr id="19" name="TextBox 18"/>
          <p:cNvSpPr txBox="1"/>
          <p:nvPr/>
        </p:nvSpPr>
        <p:spPr>
          <a:xfrm>
            <a:off x="-28245" y="6581001"/>
            <a:ext cx="9172245"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11" name="Oval 10"/>
          <p:cNvSpPr>
            <a:spLocks noChangeArrowheads="1"/>
          </p:cNvSpPr>
          <p:nvPr/>
        </p:nvSpPr>
        <p:spPr bwMode="auto">
          <a:xfrm>
            <a:off x="3770390" y="4965496"/>
            <a:ext cx="828000" cy="468000"/>
          </a:xfrm>
          <a:prstGeom prst="ellipse">
            <a:avLst/>
          </a:prstGeom>
          <a:solidFill>
            <a:schemeClr val="bg1">
              <a:alpha val="75000"/>
            </a:schemeClr>
          </a:solidFill>
          <a:ln w="38100">
            <a:solidFill>
              <a:srgbClr val="0070C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1.186</a:t>
            </a:r>
            <a:endParaRPr lang="de-DE" altLang="en-US" sz="2400" b="1" dirty="0">
              <a:latin typeface="+mj-lt"/>
            </a:endParaRPr>
          </a:p>
        </p:txBody>
      </p:sp>
      <p:sp>
        <p:nvSpPr>
          <p:cNvPr id="12" name="Oval 11"/>
          <p:cNvSpPr>
            <a:spLocks noChangeArrowheads="1"/>
          </p:cNvSpPr>
          <p:nvPr/>
        </p:nvSpPr>
        <p:spPr bwMode="auto">
          <a:xfrm>
            <a:off x="3763595" y="2409280"/>
            <a:ext cx="828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4.393</a:t>
            </a:r>
            <a:endParaRPr lang="de-DE" altLang="en-US" sz="2400" b="1" dirty="0">
              <a:latin typeface="+mj-lt"/>
            </a:endParaRPr>
          </a:p>
        </p:txBody>
      </p:sp>
      <p:sp>
        <p:nvSpPr>
          <p:cNvPr id="13" name="Oval 12"/>
          <p:cNvSpPr>
            <a:spLocks noChangeArrowheads="1"/>
          </p:cNvSpPr>
          <p:nvPr/>
        </p:nvSpPr>
        <p:spPr bwMode="auto">
          <a:xfrm>
            <a:off x="5380592" y="1706368"/>
            <a:ext cx="828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5.267</a:t>
            </a:r>
            <a:endParaRPr lang="de-DE" altLang="en-US" sz="2400" b="1" dirty="0">
              <a:latin typeface="+mj-lt"/>
            </a:endParaRPr>
          </a:p>
        </p:txBody>
      </p:sp>
      <p:sp>
        <p:nvSpPr>
          <p:cNvPr id="14" name="Oval 13"/>
          <p:cNvSpPr>
            <a:spLocks noChangeArrowheads="1"/>
          </p:cNvSpPr>
          <p:nvPr/>
        </p:nvSpPr>
        <p:spPr bwMode="auto">
          <a:xfrm>
            <a:off x="5370000" y="3951600"/>
            <a:ext cx="828000" cy="468000"/>
          </a:xfrm>
          <a:prstGeom prst="ellipse">
            <a:avLst/>
          </a:prstGeom>
          <a:solidFill>
            <a:schemeClr val="bg1">
              <a:alpha val="75000"/>
            </a:schemeClr>
          </a:solidFill>
          <a:ln w="38100">
            <a:solidFill>
              <a:srgbClr val="0070C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2.478</a:t>
            </a:r>
            <a:endParaRPr lang="de-DE" altLang="en-US" sz="2400" b="1" dirty="0">
              <a:latin typeface="+mj-lt"/>
            </a:endParaRPr>
          </a:p>
        </p:txBody>
      </p:sp>
    </p:spTree>
    <p:extLst>
      <p:ext uri="{BB962C8B-B14F-4D97-AF65-F5344CB8AC3E}">
        <p14:creationId xmlns:p14="http://schemas.microsoft.com/office/powerpoint/2010/main" val="1133205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Population growth or decline, </a:t>
            </a:r>
            <a:r>
              <a:rPr lang="en-US" altLang="en-US" sz="3200" b="1" dirty="0" smtClean="0">
                <a:solidFill>
                  <a:srgbClr val="C00000"/>
                </a:solidFill>
                <a:latin typeface="Arial Narrow" pitchFamily="34" charset="0"/>
              </a:rPr>
              <a:t>2015</a:t>
            </a:r>
            <a:r>
              <a:rPr lang="en-US" altLang="en-US" sz="3200" b="1" dirty="0" smtClean="0">
                <a:solidFill>
                  <a:schemeClr val="tx2"/>
                </a:solidFill>
                <a:latin typeface="Arial Narrow" pitchFamily="34" charset="0"/>
              </a:rPr>
              <a:t>-2100 </a:t>
            </a:r>
            <a:r>
              <a:rPr lang="en-US" altLang="en-US" sz="2200" b="1" dirty="0" smtClean="0">
                <a:solidFill>
                  <a:schemeClr val="tx2"/>
                </a:solidFill>
                <a:latin typeface="Arial Narrow" pitchFamily="34" charset="0"/>
              </a:rPr>
              <a:t>(millions)</a:t>
            </a:r>
            <a:endParaRPr lang="en-US" altLang="en-US" sz="2200" b="1" dirty="0">
              <a:solidFill>
                <a:schemeClr val="tx2"/>
              </a:solidFill>
              <a:latin typeface="Arial Narrow"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36" y="833455"/>
            <a:ext cx="8859327" cy="57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58100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671284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Population growth, </a:t>
            </a:r>
            <a:r>
              <a:rPr lang="en-US" altLang="en-US" sz="3200" b="1" dirty="0" smtClean="0">
                <a:solidFill>
                  <a:srgbClr val="C00000"/>
                </a:solidFill>
                <a:latin typeface="Arial Narrow" pitchFamily="34" charset="0"/>
              </a:rPr>
              <a:t>1950</a:t>
            </a:r>
            <a:r>
              <a:rPr lang="en-US" altLang="en-US" sz="3200" b="1" dirty="0" smtClean="0">
                <a:solidFill>
                  <a:schemeClr val="tx2"/>
                </a:solidFill>
                <a:latin typeface="Arial Narrow" pitchFamily="34" charset="0"/>
              </a:rPr>
              <a:t>-2100 </a:t>
            </a:r>
            <a:r>
              <a:rPr lang="en-US" altLang="en-US" sz="2200" b="1" dirty="0" smtClean="0">
                <a:solidFill>
                  <a:schemeClr val="tx2"/>
                </a:solidFill>
                <a:latin typeface="Arial Narrow" pitchFamily="34" charset="0"/>
              </a:rPr>
              <a:t>(millions)</a:t>
            </a:r>
            <a:endParaRPr lang="en-US" altLang="en-US" sz="2200" b="1" dirty="0">
              <a:solidFill>
                <a:schemeClr val="tx2"/>
              </a:solidFill>
              <a:latin typeface="Arial Narrow"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0614"/>
            <a:ext cx="8845550" cy="577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58100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2743012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Population change, </a:t>
            </a:r>
            <a:r>
              <a:rPr lang="en-US" altLang="en-US" sz="3200" b="1" dirty="0" smtClean="0">
                <a:solidFill>
                  <a:srgbClr val="C00000"/>
                </a:solidFill>
                <a:latin typeface="Arial Narrow" pitchFamily="34" charset="0"/>
              </a:rPr>
              <a:t>1950</a:t>
            </a:r>
            <a:r>
              <a:rPr lang="en-US" altLang="en-US" sz="3200" b="1" dirty="0" smtClean="0">
                <a:solidFill>
                  <a:schemeClr val="tx2"/>
                </a:solidFill>
                <a:latin typeface="Arial Narrow" pitchFamily="34" charset="0"/>
              </a:rPr>
              <a:t>-2015-2100 </a:t>
            </a:r>
            <a:r>
              <a:rPr lang="en-US" altLang="en-US" sz="2200" b="1" dirty="0" smtClean="0">
                <a:solidFill>
                  <a:schemeClr val="tx2"/>
                </a:solidFill>
                <a:latin typeface="Arial Narrow" pitchFamily="34" charset="0"/>
              </a:rPr>
              <a:t>(millions)</a:t>
            </a:r>
            <a:endParaRPr lang="en-US" altLang="en-US" sz="2200" b="1" dirty="0">
              <a:solidFill>
                <a:schemeClr val="tx2"/>
              </a:solidFill>
              <a:latin typeface="Arial Narrow" pitchFamily="34" charset="0"/>
            </a:endParaRPr>
          </a:p>
        </p:txBody>
      </p:sp>
      <p:sp>
        <p:nvSpPr>
          <p:cNvPr id="5" name="TextBox 4"/>
          <p:cNvSpPr txBox="1"/>
          <p:nvPr/>
        </p:nvSpPr>
        <p:spPr>
          <a:xfrm>
            <a:off x="0" y="658100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2017 Revision. New York</a:t>
            </a:r>
            <a:endParaRPr lang="en-US" sz="1200" dirty="0">
              <a:solidFill>
                <a:schemeClr val="bg1">
                  <a:lumMod val="65000"/>
                </a:schemeClr>
              </a:solidFill>
              <a:latin typeface="+mj-lt"/>
            </a:endParaRPr>
          </a:p>
        </p:txBody>
      </p:sp>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19" y="914400"/>
            <a:ext cx="8577881" cy="5666601"/>
          </a:xfrm>
          <a:prstGeom prst="rect">
            <a:avLst/>
          </a:prstGeom>
        </p:spPr>
      </p:pic>
    </p:spTree>
    <p:extLst>
      <p:ext uri="{BB962C8B-B14F-4D97-AF65-F5344CB8AC3E}">
        <p14:creationId xmlns:p14="http://schemas.microsoft.com/office/powerpoint/2010/main" val="641798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Population increase: Top-20 countries </a:t>
            </a:r>
            <a:r>
              <a:rPr lang="en-US" altLang="en-US" sz="2200" b="1" dirty="0" smtClean="0">
                <a:solidFill>
                  <a:schemeClr val="tx2"/>
                </a:solidFill>
                <a:latin typeface="Arial Narrow" pitchFamily="34" charset="0"/>
              </a:rPr>
              <a:t>(millions)</a:t>
            </a:r>
            <a:endParaRPr lang="en-US" altLang="en-US" sz="2200" b="1" dirty="0">
              <a:solidFill>
                <a:schemeClr val="tx2"/>
              </a:solidFill>
              <a:latin typeface="Arial Narrow"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06" y="811160"/>
            <a:ext cx="8077994"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658100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7"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
        <p:nvSpPr>
          <p:cNvPr id="8" name="Oval 3"/>
          <p:cNvSpPr>
            <a:spLocks noChangeArrowheads="1"/>
          </p:cNvSpPr>
          <p:nvPr/>
        </p:nvSpPr>
        <p:spPr bwMode="auto">
          <a:xfrm>
            <a:off x="2983448" y="2260264"/>
            <a:ext cx="1295400" cy="507191"/>
          </a:xfrm>
          <a:prstGeom prst="ellipse">
            <a:avLst/>
          </a:prstGeom>
          <a:solidFill>
            <a:srgbClr val="0070C0">
              <a:alpha val="70000"/>
            </a:srgbClr>
          </a:solidFill>
          <a:ln w="9525">
            <a:solidFill>
              <a:schemeClr val="tx1">
                <a:lumMod val="65000"/>
                <a:lumOff val="35000"/>
              </a:schemeClr>
            </a:solidFill>
            <a:round/>
            <a:headEnd/>
            <a:tailEnd/>
          </a:ln>
          <a:effectLst/>
        </p:spPr>
        <p:txBody>
          <a:bodyPr wrap="none" anchor="ctr"/>
          <a:lstStyle/>
          <a:p>
            <a:pPr>
              <a:defRPr/>
            </a:pPr>
            <a:r>
              <a:rPr lang="en-US" sz="1400" b="1" dirty="0" smtClean="0">
                <a:solidFill>
                  <a:schemeClr val="bg1"/>
                </a:solidFill>
                <a:effectLst>
                  <a:outerShdw blurRad="38100" dist="38100" dir="2700000" algn="tl">
                    <a:srgbClr val="000000">
                      <a:alpha val="43137"/>
                    </a:srgbClr>
                  </a:outerShdw>
                </a:effectLst>
              </a:rPr>
              <a:t>Past 65 years</a:t>
            </a:r>
            <a:endParaRPr lang="en-US" sz="1400" b="1" dirty="0">
              <a:solidFill>
                <a:schemeClr val="bg1"/>
              </a:solidFill>
              <a:effectLst>
                <a:outerShdw blurRad="38100" dist="38100" dir="2700000" algn="tl">
                  <a:srgbClr val="000000">
                    <a:alpha val="43137"/>
                  </a:srgbClr>
                </a:outerShdw>
              </a:effectLst>
            </a:endParaRPr>
          </a:p>
        </p:txBody>
      </p:sp>
      <p:sp>
        <p:nvSpPr>
          <p:cNvPr id="10" name="Oval 3"/>
          <p:cNvSpPr>
            <a:spLocks noChangeArrowheads="1"/>
          </p:cNvSpPr>
          <p:nvPr/>
        </p:nvSpPr>
        <p:spPr bwMode="auto">
          <a:xfrm>
            <a:off x="7098248" y="2260264"/>
            <a:ext cx="1295400" cy="507191"/>
          </a:xfrm>
          <a:prstGeom prst="ellipse">
            <a:avLst/>
          </a:prstGeom>
          <a:solidFill>
            <a:srgbClr val="0070C0">
              <a:alpha val="70000"/>
            </a:srgbClr>
          </a:solidFill>
          <a:ln w="9525">
            <a:solidFill>
              <a:schemeClr val="tx1">
                <a:lumMod val="65000"/>
                <a:lumOff val="35000"/>
              </a:schemeClr>
            </a:solidFill>
            <a:round/>
            <a:headEnd/>
            <a:tailEnd/>
          </a:ln>
          <a:effectLst/>
        </p:spPr>
        <p:txBody>
          <a:bodyPr wrap="none" anchor="ctr"/>
          <a:lstStyle/>
          <a:p>
            <a:pPr>
              <a:defRPr/>
            </a:pPr>
            <a:r>
              <a:rPr lang="en-US" sz="1400" b="1" dirty="0" smtClean="0">
                <a:solidFill>
                  <a:schemeClr val="bg1"/>
                </a:solidFill>
                <a:effectLst>
                  <a:outerShdw blurRad="38100" dist="38100" dir="2700000" algn="tl">
                    <a:srgbClr val="000000">
                      <a:alpha val="43137"/>
                    </a:srgbClr>
                  </a:outerShdw>
                </a:effectLst>
              </a:rPr>
              <a:t>Next 35 years</a:t>
            </a:r>
            <a:endParaRPr lang="en-US"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0959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African and European populations</a:t>
            </a:r>
            <a:r>
              <a:rPr lang="en-US" altLang="en-US" sz="2000" b="1" dirty="0" smtClean="0">
                <a:solidFill>
                  <a:schemeClr val="tx2"/>
                </a:solidFill>
                <a:latin typeface="Arial Narrow" pitchFamily="34" charset="0"/>
              </a:rPr>
              <a:t>, 1950-2100</a:t>
            </a:r>
            <a:endParaRPr lang="en-US" altLang="en-US" sz="3200" b="1" dirty="0" smtClean="0">
              <a:solidFill>
                <a:schemeClr val="tx2"/>
              </a:solidFill>
              <a:latin typeface="Arial Narrow" pitchFamily="34" charset="0"/>
            </a:endParaRPr>
          </a:p>
        </p:txBody>
      </p:sp>
      <p:sp>
        <p:nvSpPr>
          <p:cNvPr id="6" name="Text Box 18"/>
          <p:cNvSpPr txBox="1">
            <a:spLocks noChangeArrowheads="1"/>
          </p:cNvSpPr>
          <p:nvPr/>
        </p:nvSpPr>
        <p:spPr bwMode="auto">
          <a:xfrm>
            <a:off x="0" y="7620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Arial Narrow" pitchFamily="34" charset="0"/>
              </a:rPr>
              <a:t>Countries with similar population size in 1950 (millions)</a:t>
            </a:r>
            <a:endParaRPr lang="de-DE" altLang="en-US" sz="2400" b="1" dirty="0">
              <a:latin typeface="Arial Narrow" pitchFamily="34" charset="0"/>
            </a:endParaRP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
        <p:nvSpPr>
          <p:cNvPr id="9" name="TextBox 8"/>
          <p:cNvSpPr txBox="1"/>
          <p:nvPr/>
        </p:nvSpPr>
        <p:spPr>
          <a:xfrm>
            <a:off x="134318" y="5553670"/>
            <a:ext cx="8875363" cy="923330"/>
          </a:xfrm>
          <a:prstGeom prst="rect">
            <a:avLst/>
          </a:prstGeom>
          <a:solidFill>
            <a:schemeClr val="bg1"/>
          </a:solidFill>
        </p:spPr>
        <p:txBody>
          <a:bodyPr wrap="square" rtlCol="0">
            <a:spAutoFit/>
          </a:bodyPr>
          <a:lstStyle/>
          <a:p>
            <a:pPr algn="l"/>
            <a:r>
              <a:rPr lang="en-US" b="1" dirty="0" smtClean="0">
                <a:latin typeface="+mj-lt"/>
              </a:rPr>
              <a:t>Both Nigeria and the Ukraine had a population of around 38 million in 1950. Today, Nigeria has a population of 182 million; in 2050 it will be 399 million. By the end of the century Nigeria could have a population of 752 million – while the Ukraine will probably decline to 26 million. </a:t>
            </a:r>
            <a:endParaRPr lang="en-US" b="1" dirty="0">
              <a:latin typeface="+mj-lt"/>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301224"/>
            <a:ext cx="4320000" cy="416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824" y="658100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pic>
        <p:nvPicPr>
          <p:cNvPr id="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6971" y="1307048"/>
            <a:ext cx="4320000" cy="416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430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Oval 3"/>
          <p:cNvSpPr>
            <a:spLocks noChangeArrowheads="1"/>
          </p:cNvSpPr>
          <p:nvPr/>
        </p:nvSpPr>
        <p:spPr bwMode="auto">
          <a:xfrm>
            <a:off x="4076700" y="1447800"/>
            <a:ext cx="876300" cy="8763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4800" b="1" dirty="0" smtClean="0">
                <a:solidFill>
                  <a:schemeClr val="bg1"/>
                </a:solidFill>
                <a:effectLst>
                  <a:outerShdw blurRad="38100" dist="38100" dir="2700000" algn="tl">
                    <a:srgbClr val="000000">
                      <a:alpha val="43137"/>
                    </a:srgbClr>
                  </a:outerShdw>
                </a:effectLst>
              </a:rPr>
              <a:t>2</a:t>
            </a:r>
            <a:endParaRPr lang="en-US" sz="4800" b="1" dirty="0">
              <a:solidFill>
                <a:schemeClr val="bg1"/>
              </a:solidFill>
              <a:effectLst>
                <a:outerShdw blurRad="38100" dist="38100" dir="2700000" algn="tl">
                  <a:srgbClr val="000000">
                    <a:alpha val="43137"/>
                  </a:srgbClr>
                </a:outerShdw>
              </a:effectLst>
            </a:endParaRPr>
          </a:p>
        </p:txBody>
      </p:sp>
      <p:sp>
        <p:nvSpPr>
          <p:cNvPr id="4099" name="Rectangle 7"/>
          <p:cNvSpPr>
            <a:spLocks noChangeArrowheads="1"/>
          </p:cNvSpPr>
          <p:nvPr/>
        </p:nvSpPr>
        <p:spPr bwMode="auto">
          <a:xfrm>
            <a:off x="76200" y="76200"/>
            <a:ext cx="906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a:solidFill>
                  <a:schemeClr val="tx2"/>
                </a:solidFill>
                <a:latin typeface="Arial Narrow" pitchFamily="34" charset="0"/>
              </a:rPr>
              <a:t>World Population Prospects</a:t>
            </a:r>
          </a:p>
        </p:txBody>
      </p:sp>
      <p:sp>
        <p:nvSpPr>
          <p:cNvPr id="4100" name="Rectangle 7"/>
          <p:cNvSpPr>
            <a:spLocks noChangeArrowheads="1"/>
          </p:cNvSpPr>
          <p:nvPr/>
        </p:nvSpPr>
        <p:spPr bwMode="auto">
          <a:xfrm>
            <a:off x="0" y="2590800"/>
            <a:ext cx="9144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800" b="1" dirty="0" smtClean="0">
                <a:solidFill>
                  <a:schemeClr val="tx2"/>
                </a:solidFill>
                <a:latin typeface="Arial Narrow" pitchFamily="34" charset="0"/>
              </a:rPr>
              <a:t>Share of global population</a:t>
            </a:r>
          </a:p>
          <a:p>
            <a:pPr eaLnBrk="1" hangingPunct="1"/>
            <a:r>
              <a:rPr lang="en-US" altLang="en-US" sz="3200" b="1" dirty="0" smtClean="0">
                <a:solidFill>
                  <a:schemeClr val="tx2"/>
                </a:solidFill>
                <a:latin typeface="Arial Narrow" pitchFamily="34" charset="0"/>
              </a:rPr>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By the end of the 21</a:t>
            </a:r>
            <a:r>
              <a:rPr lang="en-US" altLang="en-US" sz="3200" b="1" baseline="30000" dirty="0" smtClean="0">
                <a:solidFill>
                  <a:schemeClr val="tx2"/>
                </a:solidFill>
                <a:latin typeface="Arial Narrow" pitchFamily="34" charset="0"/>
              </a:rPr>
              <a:t>st</a:t>
            </a:r>
            <a:r>
              <a:rPr lang="en-US" altLang="en-US" sz="3200" b="1" dirty="0" smtClean="0">
                <a:solidFill>
                  <a:schemeClr val="tx2"/>
                </a:solidFill>
                <a:latin typeface="Arial Narrow" pitchFamily="34" charset="0"/>
              </a:rPr>
              <a:t> century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39% of the world population will be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people from Africa.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Europe will contribute less than 6%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to the world population.</a:t>
            </a:r>
          </a:p>
        </p:txBody>
      </p:sp>
    </p:spTree>
    <p:extLst>
      <p:ext uri="{BB962C8B-B14F-4D97-AF65-F5344CB8AC3E}">
        <p14:creationId xmlns:p14="http://schemas.microsoft.com/office/powerpoint/2010/main" val="3749543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body" idx="1"/>
          </p:nvPr>
        </p:nvSpPr>
        <p:spPr bwMode="auto">
          <a:xfrm>
            <a:off x="2440099" y="1752600"/>
            <a:ext cx="4798901" cy="442639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spcBef>
                <a:spcPts val="1200"/>
              </a:spcBef>
              <a:spcAft>
                <a:spcPts val="1200"/>
              </a:spcAft>
              <a:buClr>
                <a:srgbClr val="C00000"/>
              </a:buClr>
              <a:buFontTx/>
              <a:buNone/>
              <a:defRPr/>
            </a:pPr>
            <a:r>
              <a:rPr lang="de-DE" sz="2800" b="1" dirty="0" smtClean="0">
                <a:solidFill>
                  <a:schemeClr val="tx1">
                    <a:lumMod val="75000"/>
                    <a:lumOff val="25000"/>
                  </a:schemeClr>
                </a:solidFill>
                <a:latin typeface="Arial Narrow" pitchFamily="34" charset="0"/>
              </a:rPr>
              <a:t>Population </a:t>
            </a:r>
            <a:r>
              <a:rPr lang="de-DE" sz="2800" b="1" dirty="0" smtClean="0">
                <a:solidFill>
                  <a:srgbClr val="C00000"/>
                </a:solidFill>
                <a:latin typeface="Arial Narrow" pitchFamily="34" charset="0"/>
              </a:rPr>
              <a:t>size</a:t>
            </a:r>
          </a:p>
          <a:p>
            <a:pPr marL="0" indent="0" eaLnBrk="1" hangingPunct="1">
              <a:spcBef>
                <a:spcPts val="1200"/>
              </a:spcBef>
              <a:spcAft>
                <a:spcPts val="1200"/>
              </a:spcAft>
              <a:buClr>
                <a:srgbClr val="C00000"/>
              </a:buClr>
              <a:buFontTx/>
              <a:buNone/>
              <a:defRPr/>
            </a:pPr>
            <a:r>
              <a:rPr lang="de-DE" sz="2800" b="1" dirty="0" smtClean="0">
                <a:solidFill>
                  <a:schemeClr val="tx1">
                    <a:lumMod val="75000"/>
                    <a:lumOff val="25000"/>
                  </a:schemeClr>
                </a:solidFill>
                <a:latin typeface="Arial Narrow" pitchFamily="34" charset="0"/>
              </a:rPr>
              <a:t>Population </a:t>
            </a:r>
            <a:r>
              <a:rPr lang="de-DE" sz="2800" b="1" dirty="0">
                <a:solidFill>
                  <a:srgbClr val="C00000"/>
                </a:solidFill>
                <a:latin typeface="Arial Narrow" pitchFamily="34" charset="0"/>
              </a:rPr>
              <a:t>d</a:t>
            </a:r>
            <a:r>
              <a:rPr lang="de-DE" sz="2800" b="1" dirty="0" smtClean="0">
                <a:solidFill>
                  <a:srgbClr val="C00000"/>
                </a:solidFill>
                <a:latin typeface="Arial Narrow" pitchFamily="34" charset="0"/>
              </a:rPr>
              <a:t>istribution</a:t>
            </a:r>
          </a:p>
          <a:p>
            <a:pPr marL="0" indent="0" eaLnBrk="1" hangingPunct="1">
              <a:spcBef>
                <a:spcPts val="1200"/>
              </a:spcBef>
              <a:spcAft>
                <a:spcPts val="1200"/>
              </a:spcAft>
              <a:buClr>
                <a:srgbClr val="C00000"/>
              </a:buClr>
              <a:buFontTx/>
              <a:buNone/>
              <a:defRPr/>
            </a:pPr>
            <a:r>
              <a:rPr lang="de-DE" sz="2800" b="1" dirty="0" smtClean="0">
                <a:solidFill>
                  <a:schemeClr val="tx1">
                    <a:lumMod val="75000"/>
                    <a:lumOff val="25000"/>
                  </a:schemeClr>
                </a:solidFill>
                <a:latin typeface="Arial Narrow" pitchFamily="34" charset="0"/>
              </a:rPr>
              <a:t>Population </a:t>
            </a:r>
            <a:r>
              <a:rPr lang="de-DE" sz="2800" b="1" dirty="0" smtClean="0">
                <a:solidFill>
                  <a:srgbClr val="C00000"/>
                </a:solidFill>
                <a:latin typeface="Arial Narrow" pitchFamily="34" charset="0"/>
              </a:rPr>
              <a:t>density </a:t>
            </a:r>
          </a:p>
          <a:p>
            <a:pPr marL="0" indent="0" eaLnBrk="1" hangingPunct="1">
              <a:spcBef>
                <a:spcPts val="1200"/>
              </a:spcBef>
              <a:spcAft>
                <a:spcPts val="1200"/>
              </a:spcAft>
              <a:buClr>
                <a:srgbClr val="C00000"/>
              </a:buClr>
              <a:buFontTx/>
              <a:buNone/>
              <a:defRPr/>
            </a:pPr>
            <a:r>
              <a:rPr lang="de-DE" sz="2800" b="1" dirty="0" smtClean="0">
                <a:solidFill>
                  <a:schemeClr val="tx1">
                    <a:lumMod val="75000"/>
                    <a:lumOff val="25000"/>
                  </a:schemeClr>
                </a:solidFill>
                <a:latin typeface="Arial Narrow" pitchFamily="34" charset="0"/>
              </a:rPr>
              <a:t>Urbanization / </a:t>
            </a:r>
            <a:r>
              <a:rPr lang="de-DE" sz="2800" b="1" dirty="0" smtClean="0">
                <a:solidFill>
                  <a:srgbClr val="C00000"/>
                </a:solidFill>
                <a:latin typeface="Arial Narrow" pitchFamily="34" charset="0"/>
              </a:rPr>
              <a:t>settlement</a:t>
            </a:r>
            <a:r>
              <a:rPr lang="de-DE" sz="2800" b="1" dirty="0" smtClean="0">
                <a:solidFill>
                  <a:schemeClr val="tx1">
                    <a:lumMod val="75000"/>
                    <a:lumOff val="25000"/>
                  </a:schemeClr>
                </a:solidFill>
                <a:latin typeface="Arial Narrow" pitchFamily="34" charset="0"/>
              </a:rPr>
              <a:t> type</a:t>
            </a:r>
          </a:p>
          <a:p>
            <a:pPr marL="0" indent="0" eaLnBrk="1" hangingPunct="1">
              <a:spcBef>
                <a:spcPts val="1200"/>
              </a:spcBef>
              <a:spcAft>
                <a:spcPts val="1200"/>
              </a:spcAft>
              <a:buClr>
                <a:srgbClr val="C00000"/>
              </a:buClr>
              <a:buFontTx/>
              <a:buNone/>
              <a:defRPr/>
            </a:pPr>
            <a:r>
              <a:rPr lang="de-DE" sz="2800" b="1" dirty="0" smtClean="0">
                <a:solidFill>
                  <a:schemeClr val="tx1">
                    <a:lumMod val="75000"/>
                    <a:lumOff val="25000"/>
                  </a:schemeClr>
                </a:solidFill>
                <a:latin typeface="Arial Narrow" pitchFamily="34" charset="0"/>
              </a:rPr>
              <a:t>Age </a:t>
            </a:r>
            <a:r>
              <a:rPr lang="de-DE" sz="2800" b="1" dirty="0" smtClean="0">
                <a:solidFill>
                  <a:srgbClr val="C00000"/>
                </a:solidFill>
                <a:latin typeface="Arial Narrow" pitchFamily="34" charset="0"/>
              </a:rPr>
              <a:t>structure</a:t>
            </a:r>
          </a:p>
          <a:p>
            <a:pPr marL="0" indent="0" eaLnBrk="1" hangingPunct="1">
              <a:spcBef>
                <a:spcPts val="1200"/>
              </a:spcBef>
              <a:spcAft>
                <a:spcPts val="1200"/>
              </a:spcAft>
              <a:buClr>
                <a:srgbClr val="C00000"/>
              </a:buClr>
              <a:buFontTx/>
              <a:buNone/>
              <a:defRPr/>
            </a:pPr>
            <a:r>
              <a:rPr lang="de-DE" sz="2800" b="1" dirty="0" smtClean="0">
                <a:solidFill>
                  <a:srgbClr val="C00000"/>
                </a:solidFill>
                <a:latin typeface="Arial Narrow" pitchFamily="34" charset="0"/>
              </a:rPr>
              <a:t>Dynamics</a:t>
            </a:r>
            <a:r>
              <a:rPr lang="de-DE" sz="2800" b="1" dirty="0" smtClean="0">
                <a:solidFill>
                  <a:schemeClr val="tx1">
                    <a:lumMod val="75000"/>
                    <a:lumOff val="25000"/>
                  </a:schemeClr>
                </a:solidFill>
                <a:latin typeface="Arial Narrow" pitchFamily="34" charset="0"/>
              </a:rPr>
              <a:t>: Fertility &amp; mortality</a:t>
            </a:r>
            <a:endParaRPr lang="de-DE" sz="2800" dirty="0" smtClean="0">
              <a:solidFill>
                <a:schemeClr val="tx1">
                  <a:lumMod val="75000"/>
                  <a:lumOff val="25000"/>
                </a:schemeClr>
              </a:solidFill>
              <a:latin typeface="Arial Narrow" pitchFamily="34" charset="0"/>
            </a:endParaRPr>
          </a:p>
        </p:txBody>
      </p:sp>
      <p:sp>
        <p:nvSpPr>
          <p:cNvPr id="338947" name="Oval 3"/>
          <p:cNvSpPr>
            <a:spLocks noChangeArrowheads="1"/>
          </p:cNvSpPr>
          <p:nvPr/>
        </p:nvSpPr>
        <p:spPr bwMode="auto">
          <a:xfrm>
            <a:off x="1905000" y="1797050"/>
            <a:ext cx="457200" cy="4572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2400" b="1" dirty="0">
                <a:solidFill>
                  <a:schemeClr val="bg1"/>
                </a:solidFill>
                <a:effectLst>
                  <a:outerShdw blurRad="38100" dist="38100" dir="2700000" algn="tl">
                    <a:srgbClr val="000000">
                      <a:alpha val="43137"/>
                    </a:srgbClr>
                  </a:outerShdw>
                </a:effectLst>
              </a:rPr>
              <a:t>1</a:t>
            </a:r>
          </a:p>
        </p:txBody>
      </p:sp>
      <p:sp>
        <p:nvSpPr>
          <p:cNvPr id="338948" name="Oval 4"/>
          <p:cNvSpPr>
            <a:spLocks noChangeArrowheads="1"/>
          </p:cNvSpPr>
          <p:nvPr/>
        </p:nvSpPr>
        <p:spPr bwMode="auto">
          <a:xfrm>
            <a:off x="1905000" y="2530587"/>
            <a:ext cx="457200" cy="4572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2400" b="1">
                <a:solidFill>
                  <a:schemeClr val="bg1"/>
                </a:solidFill>
                <a:effectLst>
                  <a:outerShdw blurRad="38100" dist="38100" dir="2700000" algn="tl">
                    <a:srgbClr val="000000">
                      <a:alpha val="43137"/>
                    </a:srgbClr>
                  </a:outerShdw>
                </a:effectLst>
              </a:rPr>
              <a:t>2</a:t>
            </a:r>
          </a:p>
        </p:txBody>
      </p:sp>
      <p:sp>
        <p:nvSpPr>
          <p:cNvPr id="338949" name="Oval 5"/>
          <p:cNvSpPr>
            <a:spLocks noChangeArrowheads="1"/>
          </p:cNvSpPr>
          <p:nvPr/>
        </p:nvSpPr>
        <p:spPr bwMode="auto">
          <a:xfrm>
            <a:off x="1905000" y="3264124"/>
            <a:ext cx="457200" cy="4572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2400" b="1">
                <a:solidFill>
                  <a:schemeClr val="bg1"/>
                </a:solidFill>
                <a:effectLst>
                  <a:outerShdw blurRad="38100" dist="38100" dir="2700000" algn="tl">
                    <a:srgbClr val="000000">
                      <a:alpha val="43137"/>
                    </a:srgbClr>
                  </a:outerShdw>
                </a:effectLst>
              </a:rPr>
              <a:t>3</a:t>
            </a:r>
          </a:p>
        </p:txBody>
      </p:sp>
      <p:sp>
        <p:nvSpPr>
          <p:cNvPr id="3078" name="Rectangle 7"/>
          <p:cNvSpPr>
            <a:spLocks noChangeArrowheads="1"/>
          </p:cNvSpPr>
          <p:nvPr/>
        </p:nvSpPr>
        <p:spPr bwMode="auto">
          <a:xfrm>
            <a:off x="76200" y="76200"/>
            <a:ext cx="906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endParaRPr lang="en-US" altLang="en-US" sz="3400" b="1" dirty="0">
              <a:solidFill>
                <a:schemeClr val="tx2"/>
              </a:solidFill>
              <a:latin typeface="Arial Narrow" pitchFamily="34" charset="0"/>
            </a:endParaRPr>
          </a:p>
        </p:txBody>
      </p:sp>
      <p:sp>
        <p:nvSpPr>
          <p:cNvPr id="3079" name="Rectangle 7"/>
          <p:cNvSpPr>
            <a:spLocks noChangeArrowheads="1"/>
          </p:cNvSpPr>
          <p:nvPr/>
        </p:nvSpPr>
        <p:spPr bwMode="auto">
          <a:xfrm>
            <a:off x="0" y="1066800"/>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3200" b="1" dirty="0" smtClean="0">
                <a:solidFill>
                  <a:schemeClr val="tx2"/>
                </a:solidFill>
                <a:latin typeface="Arial Narrow" pitchFamily="34" charset="0"/>
              </a:rPr>
              <a:t>Content</a:t>
            </a:r>
            <a:endParaRPr lang="en-US" altLang="en-US" sz="3200" b="1" dirty="0">
              <a:solidFill>
                <a:schemeClr val="tx2"/>
              </a:solidFill>
              <a:latin typeface="Arial Narrow" pitchFamily="34" charset="0"/>
            </a:endParaRPr>
          </a:p>
        </p:txBody>
      </p:sp>
      <p:sp>
        <p:nvSpPr>
          <p:cNvPr id="10" name="Oval 5"/>
          <p:cNvSpPr>
            <a:spLocks noChangeArrowheads="1"/>
          </p:cNvSpPr>
          <p:nvPr/>
        </p:nvSpPr>
        <p:spPr bwMode="auto">
          <a:xfrm>
            <a:off x="1905000" y="3997661"/>
            <a:ext cx="457200" cy="4572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2400" b="1" dirty="0">
                <a:solidFill>
                  <a:schemeClr val="bg1"/>
                </a:solidFill>
                <a:effectLst>
                  <a:outerShdw blurRad="38100" dist="38100" dir="2700000" algn="tl">
                    <a:srgbClr val="000000">
                      <a:alpha val="43137"/>
                    </a:srgbClr>
                  </a:outerShdw>
                </a:effectLst>
              </a:rPr>
              <a:t>4</a:t>
            </a:r>
          </a:p>
        </p:txBody>
      </p:sp>
      <p:sp>
        <p:nvSpPr>
          <p:cNvPr id="22" name="Oval 5"/>
          <p:cNvSpPr>
            <a:spLocks noChangeArrowheads="1"/>
          </p:cNvSpPr>
          <p:nvPr/>
        </p:nvSpPr>
        <p:spPr bwMode="auto">
          <a:xfrm>
            <a:off x="1905000" y="4731196"/>
            <a:ext cx="457200" cy="4572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2400" b="1" dirty="0" smtClean="0">
                <a:solidFill>
                  <a:schemeClr val="bg1"/>
                </a:solidFill>
                <a:effectLst>
                  <a:outerShdw blurRad="38100" dist="38100" dir="2700000" algn="tl">
                    <a:srgbClr val="000000">
                      <a:alpha val="43137"/>
                    </a:srgbClr>
                  </a:outerShdw>
                </a:effectLst>
              </a:rPr>
              <a:t>5</a:t>
            </a:r>
            <a:endParaRPr lang="en-US" sz="2400" b="1" dirty="0">
              <a:solidFill>
                <a:schemeClr val="bg1"/>
              </a:solidFill>
              <a:effectLst>
                <a:outerShdw blurRad="38100" dist="38100" dir="2700000" algn="tl">
                  <a:srgbClr val="000000">
                    <a:alpha val="43137"/>
                  </a:srgbClr>
                </a:outerShdw>
              </a:effectLst>
            </a:endParaRPr>
          </a:p>
        </p:txBody>
      </p:sp>
      <p:sp>
        <p:nvSpPr>
          <p:cNvPr id="23" name="Rectangle 7"/>
          <p:cNvSpPr>
            <a:spLocks noChangeArrowheads="1"/>
          </p:cNvSpPr>
          <p:nvPr/>
        </p:nvSpPr>
        <p:spPr bwMode="auto">
          <a:xfrm>
            <a:off x="76200" y="71832"/>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World Population Outlook</a:t>
            </a:r>
            <a:endParaRPr lang="en-US" altLang="en-US" sz="3400" b="1" dirty="0">
              <a:solidFill>
                <a:schemeClr val="tx2"/>
              </a:solidFill>
              <a:latin typeface="Arial Narrow" pitchFamily="34" charset="0"/>
            </a:endParaRPr>
          </a:p>
        </p:txBody>
      </p:sp>
      <p:sp>
        <p:nvSpPr>
          <p:cNvPr id="11" name="Oval 5"/>
          <p:cNvSpPr>
            <a:spLocks noChangeArrowheads="1"/>
          </p:cNvSpPr>
          <p:nvPr/>
        </p:nvSpPr>
        <p:spPr bwMode="auto">
          <a:xfrm>
            <a:off x="1905000" y="5462135"/>
            <a:ext cx="457200" cy="4572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2400" b="1" dirty="0" smtClean="0">
                <a:solidFill>
                  <a:schemeClr val="bg1"/>
                </a:solidFill>
                <a:effectLst>
                  <a:outerShdw blurRad="38100" dist="38100" dir="2700000" algn="tl">
                    <a:srgbClr val="000000">
                      <a:alpha val="43137"/>
                    </a:srgbClr>
                  </a:outerShdw>
                </a:effectLst>
              </a:rPr>
              <a:t>6</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9350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616200" y="0"/>
            <a:ext cx="776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Population by major region, </a:t>
            </a:r>
            <a:r>
              <a:rPr lang="en-US" altLang="en-US" sz="3200" b="1" dirty="0">
                <a:solidFill>
                  <a:schemeClr val="tx2"/>
                </a:solidFill>
                <a:latin typeface="Arial Narrow" pitchFamily="34" charset="0"/>
              </a:rPr>
              <a:t>1950-2100</a:t>
            </a:r>
          </a:p>
        </p:txBody>
      </p:sp>
      <p:sp>
        <p:nvSpPr>
          <p:cNvPr id="18" name="TextBox 17"/>
          <p:cNvSpPr txBox="1"/>
          <p:nvPr/>
        </p:nvSpPr>
        <p:spPr>
          <a:xfrm>
            <a:off x="7882116" y="6589537"/>
            <a:ext cx="1261884" cy="276999"/>
          </a:xfrm>
          <a:prstGeom prst="rect">
            <a:avLst/>
          </a:prstGeom>
          <a:noFill/>
        </p:spPr>
        <p:txBody>
          <a:bodyPr wrap="none" rtlCol="0">
            <a:spAutoFit/>
          </a:bodyPr>
          <a:lstStyle/>
          <a:p>
            <a:r>
              <a:rPr lang="en-US" sz="1200" b="1" dirty="0" smtClean="0">
                <a:solidFill>
                  <a:schemeClr val="bg1">
                    <a:lumMod val="65000"/>
                  </a:schemeClr>
                </a:solidFill>
                <a:latin typeface="+mj-lt"/>
              </a:rPr>
              <a:t>Source: WPP2015</a:t>
            </a:r>
            <a:endParaRPr lang="en-US" sz="1200" b="1" dirty="0">
              <a:solidFill>
                <a:schemeClr val="bg1">
                  <a:lumMod val="65000"/>
                </a:schemeClr>
              </a:solidFill>
              <a:latin typeface="+mj-lt"/>
            </a:endParaRPr>
          </a:p>
        </p:txBody>
      </p:sp>
      <p:sp>
        <p:nvSpPr>
          <p:cNvPr id="9"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2</a:t>
            </a:r>
            <a:endParaRPr lang="en-US" sz="3200" b="1" dirty="0">
              <a:solidFill>
                <a:schemeClr val="bg1"/>
              </a:solidFill>
              <a:effectLst>
                <a:outerShdw blurRad="38100" dist="38100" dir="2700000" algn="tl">
                  <a:srgbClr val="000000">
                    <a:alpha val="43137"/>
                  </a:srgbClr>
                </a:outerShdw>
              </a:effectLst>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806536"/>
            <a:ext cx="2961659"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629" y="761029"/>
            <a:ext cx="2961659"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7166" y="761029"/>
            <a:ext cx="2961659"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093" y="3807089"/>
            <a:ext cx="2961659"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6454" y="2751128"/>
            <a:ext cx="2547674"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135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685800" y="0"/>
            <a:ext cx="792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Share of world population</a:t>
            </a:r>
            <a:endParaRPr lang="en-US" altLang="en-US" sz="2200" b="1" dirty="0">
              <a:solidFill>
                <a:schemeClr val="tx2"/>
              </a:solidFill>
              <a:latin typeface="Arial Narrow" pitchFamily="34" charset="0"/>
            </a:endParaRPr>
          </a:p>
        </p:txBody>
      </p:sp>
      <p:sp>
        <p:nvSpPr>
          <p:cNvPr id="2" name="TextBox 1"/>
          <p:cNvSpPr txBox="1"/>
          <p:nvPr/>
        </p:nvSpPr>
        <p:spPr>
          <a:xfrm>
            <a:off x="0" y="6575380"/>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WPP2015</a:t>
            </a:r>
            <a:endParaRPr lang="en-US" sz="1200" b="1" dirty="0">
              <a:solidFill>
                <a:schemeClr val="bg1">
                  <a:lumMod val="65000"/>
                </a:schemeClr>
              </a:solidFill>
              <a:latin typeface="+mj-lt"/>
            </a:endParaRPr>
          </a:p>
        </p:txBody>
      </p:sp>
      <p:sp>
        <p:nvSpPr>
          <p:cNvPr id="5" name="Rectangle 2"/>
          <p:cNvSpPr txBox="1">
            <a:spLocks noChangeArrowheads="1"/>
          </p:cNvSpPr>
          <p:nvPr/>
        </p:nvSpPr>
        <p:spPr bwMode="auto">
          <a:xfrm>
            <a:off x="685800" y="838200"/>
            <a:ext cx="8305800" cy="573718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eaLnBrk="1" hangingPunct="1">
              <a:lnSpc>
                <a:spcPts val="3300"/>
              </a:lnSpc>
              <a:spcBef>
                <a:spcPts val="0"/>
              </a:spcBef>
              <a:spcAft>
                <a:spcPts val="0"/>
              </a:spcAft>
              <a:buClr>
                <a:srgbClr val="C00000"/>
              </a:buClr>
              <a:buFontTx/>
              <a:buNone/>
              <a:defRPr/>
            </a:pPr>
            <a:r>
              <a:rPr lang="de-DE" b="1" kern="0" dirty="0" smtClean="0">
                <a:solidFill>
                  <a:srgbClr val="C00000"/>
                </a:solidFill>
                <a:latin typeface="Arial Narrow" pitchFamily="34" charset="0"/>
              </a:rPr>
              <a:t>Africa‘s</a:t>
            </a:r>
          </a:p>
          <a:p>
            <a:pPr marL="400050" lvl="1" indent="0" eaLnBrk="1" hangingPunct="1">
              <a:lnSpc>
                <a:spcPts val="2300"/>
              </a:lnSpc>
              <a:spcBef>
                <a:spcPts val="0"/>
              </a:spcBef>
              <a:spcAft>
                <a:spcPts val="600"/>
              </a:spcAft>
              <a:buClr>
                <a:srgbClr val="C00000"/>
              </a:buClr>
              <a:buFontTx/>
              <a:buNone/>
              <a:defRPr/>
            </a:pPr>
            <a:r>
              <a:rPr lang="en-US" sz="2200" b="1" kern="0" dirty="0">
                <a:latin typeface="Arial Narrow" pitchFamily="34" charset="0"/>
              </a:rPr>
              <a:t>s</a:t>
            </a:r>
            <a:r>
              <a:rPr lang="en-US" sz="2200" b="1" kern="0" dirty="0" smtClean="0">
                <a:latin typeface="Arial Narrow" pitchFamily="34" charset="0"/>
              </a:rPr>
              <a:t>hare of the world population will more than triple between 1950 </a:t>
            </a:r>
            <a:br>
              <a:rPr lang="en-US" sz="2200" b="1" kern="0" dirty="0" smtClean="0">
                <a:latin typeface="Arial Narrow" pitchFamily="34" charset="0"/>
              </a:rPr>
            </a:br>
            <a:r>
              <a:rPr lang="en-US" sz="2200" b="1" kern="0" dirty="0" smtClean="0">
                <a:latin typeface="Arial Narrow" pitchFamily="34" charset="0"/>
              </a:rPr>
              <a:t>and 2100 - from 9% to 39%.</a:t>
            </a:r>
            <a:endParaRPr lang="de-DE" sz="2200" b="1" kern="0" dirty="0" smtClean="0">
              <a:latin typeface="Arial Narrow" pitchFamily="34" charset="0"/>
            </a:endParaRPr>
          </a:p>
          <a:p>
            <a:pPr marL="0" indent="0" eaLnBrk="1" hangingPunct="1">
              <a:spcBef>
                <a:spcPts val="600"/>
              </a:spcBef>
              <a:spcAft>
                <a:spcPts val="0"/>
              </a:spcAft>
              <a:buClr>
                <a:srgbClr val="C00000"/>
              </a:buClr>
              <a:buFontTx/>
              <a:buNone/>
              <a:defRPr/>
            </a:pPr>
            <a:r>
              <a:rPr lang="en-US" b="1" kern="0" dirty="0" smtClean="0">
                <a:solidFill>
                  <a:srgbClr val="FF9900"/>
                </a:solidFill>
                <a:latin typeface="Arial Narrow" pitchFamily="34" charset="0"/>
              </a:rPr>
              <a:t>Asia’s </a:t>
            </a:r>
          </a:p>
          <a:p>
            <a:pPr marL="400050" lvl="1" indent="0" eaLnBrk="1" hangingPunct="1">
              <a:lnSpc>
                <a:spcPts val="2300"/>
              </a:lnSpc>
              <a:spcBef>
                <a:spcPts val="0"/>
              </a:spcBef>
              <a:spcAft>
                <a:spcPts val="600"/>
              </a:spcAft>
              <a:buClr>
                <a:srgbClr val="C00000"/>
              </a:buClr>
              <a:buFontTx/>
              <a:buNone/>
              <a:defRPr/>
            </a:pPr>
            <a:r>
              <a:rPr lang="en-US" sz="2200" b="1" kern="0" dirty="0">
                <a:latin typeface="Arial Narrow" pitchFamily="34" charset="0"/>
              </a:rPr>
              <a:t>s</a:t>
            </a:r>
            <a:r>
              <a:rPr lang="en-US" sz="2200" b="1" kern="0" dirty="0" smtClean="0">
                <a:latin typeface="Arial Narrow" pitchFamily="34" charset="0"/>
              </a:rPr>
              <a:t>hare of the world population has increased from 55% in 1950 to </a:t>
            </a:r>
            <a:br>
              <a:rPr lang="en-US" sz="2200" b="1" kern="0" dirty="0" smtClean="0">
                <a:latin typeface="Arial Narrow" pitchFamily="34" charset="0"/>
              </a:rPr>
            </a:br>
            <a:r>
              <a:rPr lang="en-US" sz="2200" b="1" kern="0" dirty="0" smtClean="0">
                <a:latin typeface="Arial Narrow" pitchFamily="34" charset="0"/>
              </a:rPr>
              <a:t>almost 60% today. It will shrink again and reach 44% by 2100.</a:t>
            </a:r>
            <a:endParaRPr lang="de-DE" sz="2200" b="1" kern="0" dirty="0" smtClean="0">
              <a:latin typeface="Arial Narrow" pitchFamily="34" charset="0"/>
            </a:endParaRPr>
          </a:p>
          <a:p>
            <a:pPr marL="0" indent="0" eaLnBrk="1" hangingPunct="1">
              <a:spcBef>
                <a:spcPts val="600"/>
              </a:spcBef>
              <a:spcAft>
                <a:spcPts val="0"/>
              </a:spcAft>
              <a:buClr>
                <a:srgbClr val="C00000"/>
              </a:buClr>
              <a:buFontTx/>
              <a:buNone/>
              <a:defRPr/>
            </a:pPr>
            <a:r>
              <a:rPr lang="de-DE" sz="2800" b="1" kern="0" dirty="0" smtClean="0">
                <a:solidFill>
                  <a:srgbClr val="0070C0"/>
                </a:solidFill>
                <a:latin typeface="Arial Narrow" pitchFamily="34" charset="0"/>
              </a:rPr>
              <a:t>Europe‘</a:t>
            </a:r>
            <a:endParaRPr lang="de-DE" sz="2200" b="1" kern="0" dirty="0" smtClean="0">
              <a:latin typeface="Arial Narrow" pitchFamily="34" charset="0"/>
            </a:endParaRPr>
          </a:p>
          <a:p>
            <a:pPr marL="400050" lvl="1" indent="0" eaLnBrk="1" hangingPunct="1">
              <a:lnSpc>
                <a:spcPts val="2300"/>
              </a:lnSpc>
              <a:spcBef>
                <a:spcPts val="0"/>
              </a:spcBef>
              <a:spcAft>
                <a:spcPts val="600"/>
              </a:spcAft>
              <a:buClr>
                <a:srgbClr val="C00000"/>
              </a:buClr>
              <a:buFontTx/>
              <a:buNone/>
              <a:defRPr/>
            </a:pPr>
            <a:r>
              <a:rPr lang="en-US" sz="2200" b="1" kern="0" dirty="0" smtClean="0">
                <a:latin typeface="Arial Narrow" pitchFamily="34" charset="0"/>
              </a:rPr>
              <a:t>share of the world population was about 22% in 1950. It is now down </a:t>
            </a:r>
            <a:br>
              <a:rPr lang="en-US" sz="2200" b="1" kern="0" dirty="0" smtClean="0">
                <a:latin typeface="Arial Narrow" pitchFamily="34" charset="0"/>
              </a:rPr>
            </a:br>
            <a:r>
              <a:rPr lang="en-US" sz="2200" b="1" kern="0" dirty="0" smtClean="0">
                <a:latin typeface="Arial Narrow" pitchFamily="34" charset="0"/>
              </a:rPr>
              <a:t>to only 10% and it will further decline to less than 6%.</a:t>
            </a:r>
            <a:endParaRPr lang="de-DE" sz="2200" b="1" kern="0" dirty="0" smtClean="0">
              <a:latin typeface="Arial Narrow" pitchFamily="34" charset="0"/>
            </a:endParaRPr>
          </a:p>
          <a:p>
            <a:pPr marL="0" indent="0" eaLnBrk="1" hangingPunct="1">
              <a:spcBef>
                <a:spcPts val="600"/>
              </a:spcBef>
              <a:spcAft>
                <a:spcPts val="0"/>
              </a:spcAft>
              <a:buClr>
                <a:srgbClr val="C00000"/>
              </a:buClr>
              <a:buNone/>
              <a:defRPr/>
            </a:pPr>
            <a:r>
              <a:rPr lang="de-DE" sz="2800" b="1" kern="0" dirty="0" smtClean="0">
                <a:solidFill>
                  <a:srgbClr val="008000"/>
                </a:solidFill>
                <a:latin typeface="Arial Narrow" pitchFamily="34" charset="0"/>
              </a:rPr>
              <a:t>Northern America‘s</a:t>
            </a:r>
          </a:p>
          <a:p>
            <a:pPr marL="400050" lvl="1" indent="0" eaLnBrk="1" hangingPunct="1">
              <a:lnSpc>
                <a:spcPts val="2300"/>
              </a:lnSpc>
              <a:spcBef>
                <a:spcPts val="0"/>
              </a:spcBef>
              <a:spcAft>
                <a:spcPts val="600"/>
              </a:spcAft>
              <a:buClr>
                <a:srgbClr val="C00000"/>
              </a:buClr>
              <a:buNone/>
              <a:defRPr/>
            </a:pPr>
            <a:r>
              <a:rPr lang="en-US" sz="2200" b="1" kern="0" dirty="0">
                <a:latin typeface="Arial Narrow" pitchFamily="34" charset="0"/>
              </a:rPr>
              <a:t>s</a:t>
            </a:r>
            <a:r>
              <a:rPr lang="en-US" sz="2200" b="1" kern="0" dirty="0" smtClean="0">
                <a:latin typeface="Arial Narrow" pitchFamily="34" charset="0"/>
              </a:rPr>
              <a:t>hare will change very little and fluctuate between 5% and 7%.</a:t>
            </a:r>
            <a:endParaRPr lang="de-DE" sz="2200" b="1" kern="0" dirty="0">
              <a:solidFill>
                <a:srgbClr val="C00000"/>
              </a:solidFill>
              <a:latin typeface="Arial Narrow" pitchFamily="34" charset="0"/>
            </a:endParaRPr>
          </a:p>
          <a:p>
            <a:pPr marL="0" indent="0" eaLnBrk="1" hangingPunct="1">
              <a:spcBef>
                <a:spcPts val="600"/>
              </a:spcBef>
              <a:spcAft>
                <a:spcPts val="0"/>
              </a:spcAft>
              <a:buClr>
                <a:srgbClr val="C00000"/>
              </a:buClr>
              <a:buFontTx/>
              <a:buNone/>
              <a:defRPr/>
            </a:pPr>
            <a:r>
              <a:rPr lang="de-DE" sz="2800" b="1" kern="0" dirty="0" smtClean="0">
                <a:solidFill>
                  <a:srgbClr val="7030A0"/>
                </a:solidFill>
                <a:latin typeface="Arial Narrow" pitchFamily="34" charset="0"/>
              </a:rPr>
              <a:t>Latin America‘s </a:t>
            </a:r>
          </a:p>
          <a:p>
            <a:pPr marL="400050" lvl="1" indent="0" eaLnBrk="1" hangingPunct="1">
              <a:lnSpc>
                <a:spcPts val="2300"/>
              </a:lnSpc>
              <a:spcBef>
                <a:spcPts val="0"/>
              </a:spcBef>
              <a:spcAft>
                <a:spcPts val="600"/>
              </a:spcAft>
              <a:buClr>
                <a:srgbClr val="C00000"/>
              </a:buClr>
              <a:buFontTx/>
              <a:buNone/>
              <a:defRPr/>
            </a:pPr>
            <a:r>
              <a:rPr lang="en-US" sz="2200" b="1" kern="0" dirty="0">
                <a:latin typeface="Arial Narrow" pitchFamily="34" charset="0"/>
              </a:rPr>
              <a:t>s</a:t>
            </a:r>
            <a:r>
              <a:rPr lang="en-US" sz="2200" b="1" kern="0" dirty="0" smtClean="0">
                <a:latin typeface="Arial Narrow" pitchFamily="34" charset="0"/>
              </a:rPr>
              <a:t>hare will also change little and  fluctuate between 6.7% and 8.6%.</a:t>
            </a:r>
            <a:endParaRPr lang="de-DE" sz="2200" b="1" kern="0" dirty="0" smtClean="0">
              <a:latin typeface="Arial Narrow" pitchFamily="34" charset="0"/>
            </a:endParaRPr>
          </a:p>
          <a:p>
            <a:pPr marL="0" indent="0" eaLnBrk="1" hangingPunct="1">
              <a:spcBef>
                <a:spcPts val="0"/>
              </a:spcBef>
              <a:spcAft>
                <a:spcPts val="0"/>
              </a:spcAft>
              <a:buClr>
                <a:srgbClr val="C00000"/>
              </a:buClr>
              <a:buFontTx/>
              <a:buNone/>
              <a:defRPr/>
            </a:pPr>
            <a:endParaRPr lang="de-DE" sz="2800" kern="0" dirty="0" smtClean="0">
              <a:latin typeface="Arial Narrow" pitchFamily="34" charset="0"/>
            </a:endParaRPr>
          </a:p>
        </p:txBody>
      </p:sp>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2</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12699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Oval 3"/>
          <p:cNvSpPr>
            <a:spLocks noChangeArrowheads="1"/>
          </p:cNvSpPr>
          <p:nvPr/>
        </p:nvSpPr>
        <p:spPr bwMode="auto">
          <a:xfrm>
            <a:off x="4076700" y="1447800"/>
            <a:ext cx="876300" cy="8763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4800" b="1" dirty="0" smtClean="0">
                <a:solidFill>
                  <a:schemeClr val="bg1"/>
                </a:solidFill>
                <a:effectLst>
                  <a:outerShdw blurRad="38100" dist="38100" dir="2700000" algn="tl">
                    <a:srgbClr val="000000">
                      <a:alpha val="43137"/>
                    </a:srgbClr>
                  </a:outerShdw>
                </a:effectLst>
              </a:rPr>
              <a:t>3</a:t>
            </a:r>
            <a:endParaRPr lang="en-US" sz="4800" b="1" dirty="0">
              <a:solidFill>
                <a:schemeClr val="bg1"/>
              </a:solidFill>
              <a:effectLst>
                <a:outerShdw blurRad="38100" dist="38100" dir="2700000" algn="tl">
                  <a:srgbClr val="000000">
                    <a:alpha val="43137"/>
                  </a:srgbClr>
                </a:outerShdw>
              </a:effectLst>
            </a:endParaRPr>
          </a:p>
        </p:txBody>
      </p:sp>
      <p:sp>
        <p:nvSpPr>
          <p:cNvPr id="4099" name="Rectangle 7"/>
          <p:cNvSpPr>
            <a:spLocks noChangeArrowheads="1"/>
          </p:cNvSpPr>
          <p:nvPr/>
        </p:nvSpPr>
        <p:spPr bwMode="auto">
          <a:xfrm>
            <a:off x="76200" y="76200"/>
            <a:ext cx="906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a:solidFill>
                  <a:schemeClr val="tx2"/>
                </a:solidFill>
                <a:latin typeface="Arial Narrow" pitchFamily="34" charset="0"/>
              </a:rPr>
              <a:t>World Population Prospects</a:t>
            </a:r>
          </a:p>
        </p:txBody>
      </p:sp>
      <p:sp>
        <p:nvSpPr>
          <p:cNvPr id="4100" name="Rectangle 7"/>
          <p:cNvSpPr>
            <a:spLocks noChangeArrowheads="1"/>
          </p:cNvSpPr>
          <p:nvPr/>
        </p:nvSpPr>
        <p:spPr bwMode="auto">
          <a:xfrm>
            <a:off x="0" y="2590800"/>
            <a:ext cx="91440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800" b="1" dirty="0" smtClean="0">
                <a:solidFill>
                  <a:schemeClr val="tx2"/>
                </a:solidFill>
                <a:latin typeface="Arial Narrow" pitchFamily="34" charset="0"/>
              </a:rPr>
              <a:t>Population density</a:t>
            </a:r>
            <a:r>
              <a:rPr lang="en-US" altLang="en-US" sz="3200" b="1" dirty="0" smtClean="0">
                <a:solidFill>
                  <a:schemeClr val="tx2"/>
                </a:solidFill>
                <a:latin typeface="Arial Narrow" pitchFamily="34" charset="0"/>
              </a:rPr>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Population density will be higher in some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parts of Asia and Africa than in Europe.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Almost all future population growth will be in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urban areas – usually by expansion of slums.</a:t>
            </a:r>
          </a:p>
        </p:txBody>
      </p:sp>
    </p:spTree>
    <p:extLst>
      <p:ext uri="{BB962C8B-B14F-4D97-AF65-F5344CB8AC3E}">
        <p14:creationId xmlns:p14="http://schemas.microsoft.com/office/powerpoint/2010/main" val="3970900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Population density by major region </a:t>
            </a:r>
            <a:r>
              <a:rPr lang="en-US" altLang="en-US" sz="2000" b="1" dirty="0" smtClean="0">
                <a:solidFill>
                  <a:schemeClr val="tx2"/>
                </a:solidFill>
                <a:latin typeface="Arial Narrow" pitchFamily="34" charset="0"/>
              </a:rPr>
              <a:t>(people per </a:t>
            </a:r>
            <a:r>
              <a:rPr lang="en-US" altLang="en-US" sz="2000" b="1" dirty="0" err="1" smtClean="0">
                <a:solidFill>
                  <a:schemeClr val="tx2"/>
                </a:solidFill>
                <a:latin typeface="Arial Narrow" pitchFamily="34" charset="0"/>
              </a:rPr>
              <a:t>sqkm</a:t>
            </a:r>
            <a:r>
              <a:rPr lang="en-US" altLang="en-US" sz="2000" b="1" dirty="0" smtClean="0">
                <a:solidFill>
                  <a:schemeClr val="tx2"/>
                </a:solidFill>
                <a:latin typeface="Arial Narrow" pitchFamily="34" charset="0"/>
              </a:rPr>
              <a:t>)</a:t>
            </a:r>
            <a:endParaRPr lang="en-US" altLang="en-US" sz="2000" b="1" dirty="0">
              <a:solidFill>
                <a:schemeClr val="tx2"/>
              </a:solidFill>
              <a:latin typeface="Arial Narrow" pitchFamily="34" charset="0"/>
            </a:endParaRPr>
          </a:p>
        </p:txBody>
      </p:sp>
      <p:sp>
        <p:nvSpPr>
          <p:cNvPr id="10248" name="Footer Placeholder 3"/>
          <p:cNvSpPr>
            <a:spLocks noGrp="1"/>
          </p:cNvSpPr>
          <p:nvPr>
            <p:ph type="ftr" sz="quarter" idx="11"/>
          </p:nvPr>
        </p:nvSpPr>
        <p:spPr>
          <a:xfrm>
            <a:off x="0" y="6598200"/>
            <a:ext cx="9144000" cy="25980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900" b="1" dirty="0" smtClean="0">
                <a:solidFill>
                  <a:schemeClr val="bg2"/>
                </a:solidFill>
                <a:latin typeface="Verdana" pitchFamily="34" charset="0"/>
              </a:rPr>
              <a:t>Source: </a:t>
            </a:r>
            <a:r>
              <a:rPr lang="en-US" altLang="en-US" sz="900" dirty="0" smtClean="0">
                <a:solidFill>
                  <a:schemeClr val="bg2"/>
                </a:solidFill>
                <a:latin typeface="Verdana" pitchFamily="34" charset="0"/>
              </a:rPr>
              <a:t>United Nations, </a:t>
            </a:r>
            <a:r>
              <a:rPr lang="en-US" altLang="en-US" sz="1000" dirty="0" smtClean="0">
                <a:solidFill>
                  <a:schemeClr val="bg2"/>
                </a:solidFill>
                <a:latin typeface="Verdana" pitchFamily="34" charset="0"/>
              </a:rPr>
              <a:t>Department</a:t>
            </a:r>
            <a:r>
              <a:rPr lang="en-US" altLang="en-US" sz="900" dirty="0" smtClean="0">
                <a:solidFill>
                  <a:schemeClr val="bg2"/>
                </a:solidFill>
                <a:latin typeface="Verdana" pitchFamily="34" charset="0"/>
              </a:rPr>
              <a:t> of Economic and Social Affairs, Population Division: World Urbanization Prospects, the 2014 Revision. New York</a:t>
            </a:r>
          </a:p>
        </p:txBody>
      </p:sp>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3</a:t>
            </a:r>
            <a:endParaRPr lang="en-US" sz="3200" b="1"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607" y="838200"/>
            <a:ext cx="7410786"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a:spLocks noChangeArrowheads="1"/>
          </p:cNvSpPr>
          <p:nvPr/>
        </p:nvSpPr>
        <p:spPr bwMode="auto">
          <a:xfrm>
            <a:off x="4014816" y="4718576"/>
            <a:ext cx="432000" cy="432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40</a:t>
            </a:r>
            <a:endParaRPr lang="de-DE" altLang="en-US" sz="2400" b="1" dirty="0">
              <a:latin typeface="+mj-lt"/>
            </a:endParaRPr>
          </a:p>
        </p:txBody>
      </p:sp>
      <p:sp>
        <p:nvSpPr>
          <p:cNvPr id="9" name="Oval 8"/>
          <p:cNvSpPr>
            <a:spLocks noChangeArrowheads="1"/>
          </p:cNvSpPr>
          <p:nvPr/>
        </p:nvSpPr>
        <p:spPr bwMode="auto">
          <a:xfrm>
            <a:off x="3944928" y="1852584"/>
            <a:ext cx="576000" cy="432000"/>
          </a:xfrm>
          <a:prstGeom prst="ellipse">
            <a:avLst/>
          </a:prstGeom>
          <a:solidFill>
            <a:schemeClr val="bg1">
              <a:alpha val="75000"/>
            </a:schemeClr>
          </a:solidFill>
          <a:ln w="38100">
            <a:solidFill>
              <a:srgbClr val="FF99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142</a:t>
            </a:r>
            <a:endParaRPr lang="de-DE" altLang="en-US" sz="2400" b="1" dirty="0">
              <a:latin typeface="+mj-lt"/>
            </a:endParaRPr>
          </a:p>
        </p:txBody>
      </p:sp>
      <p:sp>
        <p:nvSpPr>
          <p:cNvPr id="10" name="Oval 9"/>
          <p:cNvSpPr>
            <a:spLocks noChangeArrowheads="1"/>
          </p:cNvSpPr>
          <p:nvPr/>
        </p:nvSpPr>
        <p:spPr bwMode="auto">
          <a:xfrm>
            <a:off x="8153400" y="1295400"/>
            <a:ext cx="576000" cy="432000"/>
          </a:xfrm>
          <a:prstGeom prst="ellipse">
            <a:avLst/>
          </a:prstGeom>
          <a:solidFill>
            <a:schemeClr val="bg1">
              <a:alpha val="75000"/>
            </a:schemeClr>
          </a:solidFill>
          <a:ln w="38100">
            <a:solidFill>
              <a:srgbClr val="FF99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158</a:t>
            </a:r>
            <a:endParaRPr lang="de-DE" altLang="en-US" sz="2400" b="1" dirty="0">
              <a:latin typeface="+mj-lt"/>
            </a:endParaRPr>
          </a:p>
        </p:txBody>
      </p:sp>
      <p:sp>
        <p:nvSpPr>
          <p:cNvPr id="11" name="Oval 10"/>
          <p:cNvSpPr>
            <a:spLocks noChangeArrowheads="1"/>
          </p:cNvSpPr>
          <p:nvPr/>
        </p:nvSpPr>
        <p:spPr bwMode="auto">
          <a:xfrm>
            <a:off x="8153400" y="1680808"/>
            <a:ext cx="540000" cy="432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148</a:t>
            </a:r>
            <a:endParaRPr lang="de-DE" altLang="en-US" sz="2400" b="1" dirty="0">
              <a:latin typeface="+mj-lt"/>
            </a:endParaRPr>
          </a:p>
        </p:txBody>
      </p:sp>
    </p:spTree>
    <p:extLst>
      <p:ext uri="{BB962C8B-B14F-4D97-AF65-F5344CB8AC3E}">
        <p14:creationId xmlns:p14="http://schemas.microsoft.com/office/powerpoint/2010/main" val="179620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333" y="800343"/>
            <a:ext cx="7409334"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Population density: Top-30 countries in 2015</a:t>
            </a:r>
            <a:endParaRPr lang="en-US" altLang="en-US" sz="2000" b="1" dirty="0">
              <a:solidFill>
                <a:schemeClr val="tx2"/>
              </a:solidFill>
              <a:latin typeface="Arial Narrow" pitchFamily="34" charset="0"/>
            </a:endParaRPr>
          </a:p>
        </p:txBody>
      </p:sp>
      <p:sp>
        <p:nvSpPr>
          <p:cNvPr id="10248" name="Footer Placeholder 3"/>
          <p:cNvSpPr>
            <a:spLocks noGrp="1"/>
          </p:cNvSpPr>
          <p:nvPr>
            <p:ph type="ftr" sz="quarter" idx="11"/>
          </p:nvPr>
        </p:nvSpPr>
        <p:spPr>
          <a:xfrm>
            <a:off x="0" y="6598200"/>
            <a:ext cx="9144000" cy="25980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900" b="1" dirty="0" smtClean="0">
                <a:solidFill>
                  <a:schemeClr val="bg2"/>
                </a:solidFill>
                <a:latin typeface="Verdana" pitchFamily="34" charset="0"/>
              </a:rPr>
              <a:t>Source: </a:t>
            </a:r>
            <a:r>
              <a:rPr lang="en-US" altLang="en-US" sz="900" dirty="0" smtClean="0">
                <a:solidFill>
                  <a:schemeClr val="bg2"/>
                </a:solidFill>
                <a:latin typeface="Verdana" pitchFamily="34" charset="0"/>
              </a:rPr>
              <a:t>United Nations, </a:t>
            </a:r>
            <a:r>
              <a:rPr lang="en-US" altLang="en-US" sz="1000" dirty="0" smtClean="0">
                <a:solidFill>
                  <a:schemeClr val="bg2"/>
                </a:solidFill>
                <a:latin typeface="Verdana" pitchFamily="34" charset="0"/>
              </a:rPr>
              <a:t>Department</a:t>
            </a:r>
            <a:r>
              <a:rPr lang="en-US" altLang="en-US" sz="900" dirty="0" smtClean="0">
                <a:solidFill>
                  <a:schemeClr val="bg2"/>
                </a:solidFill>
                <a:latin typeface="Verdana" pitchFamily="34" charset="0"/>
              </a:rPr>
              <a:t> of Economic and Social Affairs, Population Division: World Urbanization Prospects, the 2014 Revision. New York</a:t>
            </a:r>
          </a:p>
        </p:txBody>
      </p:sp>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3</a:t>
            </a:r>
            <a:endParaRPr lang="en-US" sz="3200" b="1"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5334000" y="3626940"/>
            <a:ext cx="2207657" cy="461665"/>
          </a:xfrm>
          <a:prstGeom prst="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txBody>
          <a:bodyPr wrap="none">
            <a:spAutoFit/>
          </a:bodyPr>
          <a:lstStyle/>
          <a:p>
            <a:r>
              <a:rPr lang="en-US" altLang="en-US" sz="2400" b="1" dirty="0">
                <a:solidFill>
                  <a:schemeClr val="tx2"/>
                </a:solidFill>
                <a:latin typeface="Arial Narrow" pitchFamily="34" charset="0"/>
              </a:rPr>
              <a:t>P</a:t>
            </a:r>
            <a:r>
              <a:rPr lang="en-US" altLang="en-US" sz="2400" b="1" dirty="0" smtClean="0">
                <a:solidFill>
                  <a:schemeClr val="tx2"/>
                </a:solidFill>
                <a:latin typeface="Arial Narrow" pitchFamily="34" charset="0"/>
              </a:rPr>
              <a:t>eople </a:t>
            </a:r>
            <a:r>
              <a:rPr lang="en-US" altLang="en-US" sz="2400" b="1" dirty="0">
                <a:solidFill>
                  <a:schemeClr val="tx2"/>
                </a:solidFill>
                <a:latin typeface="Arial Narrow" pitchFamily="34" charset="0"/>
              </a:rPr>
              <a:t>per </a:t>
            </a:r>
            <a:r>
              <a:rPr lang="en-US" altLang="en-US" sz="2400" b="1" dirty="0" err="1" smtClean="0">
                <a:solidFill>
                  <a:schemeClr val="tx2"/>
                </a:solidFill>
                <a:latin typeface="Arial Narrow" pitchFamily="34" charset="0"/>
              </a:rPr>
              <a:t>sqkm</a:t>
            </a:r>
            <a:endParaRPr lang="de-DE" sz="2400" dirty="0"/>
          </a:p>
        </p:txBody>
      </p:sp>
    </p:spTree>
    <p:extLst>
      <p:ext uri="{BB962C8B-B14F-4D97-AF65-F5344CB8AC3E}">
        <p14:creationId xmlns:p14="http://schemas.microsoft.com/office/powerpoint/2010/main" val="122956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346" y="796944"/>
            <a:ext cx="7409334"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Population density: Top-30 countries in 2100</a:t>
            </a:r>
            <a:endParaRPr lang="en-US" altLang="en-US" sz="2000" b="1" dirty="0">
              <a:solidFill>
                <a:schemeClr val="tx2"/>
              </a:solidFill>
              <a:latin typeface="Arial Narrow" pitchFamily="34" charset="0"/>
            </a:endParaRPr>
          </a:p>
        </p:txBody>
      </p:sp>
      <p:sp>
        <p:nvSpPr>
          <p:cNvPr id="10248" name="Footer Placeholder 3"/>
          <p:cNvSpPr>
            <a:spLocks noGrp="1"/>
          </p:cNvSpPr>
          <p:nvPr>
            <p:ph type="ftr" sz="quarter" idx="11"/>
          </p:nvPr>
        </p:nvSpPr>
        <p:spPr>
          <a:xfrm>
            <a:off x="0" y="6598200"/>
            <a:ext cx="9144000" cy="25980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900" b="1" dirty="0" smtClean="0">
                <a:solidFill>
                  <a:schemeClr val="bg2"/>
                </a:solidFill>
                <a:latin typeface="Verdana" pitchFamily="34" charset="0"/>
              </a:rPr>
              <a:t>Source: </a:t>
            </a:r>
            <a:r>
              <a:rPr lang="en-US" altLang="en-US" sz="900" dirty="0" smtClean="0">
                <a:solidFill>
                  <a:schemeClr val="bg2"/>
                </a:solidFill>
                <a:latin typeface="Verdana" pitchFamily="34" charset="0"/>
              </a:rPr>
              <a:t>United Nations, </a:t>
            </a:r>
            <a:r>
              <a:rPr lang="en-US" altLang="en-US" sz="1000" dirty="0" smtClean="0">
                <a:solidFill>
                  <a:schemeClr val="bg2"/>
                </a:solidFill>
                <a:latin typeface="Verdana" pitchFamily="34" charset="0"/>
              </a:rPr>
              <a:t>Department</a:t>
            </a:r>
            <a:r>
              <a:rPr lang="en-US" altLang="en-US" sz="900" dirty="0" smtClean="0">
                <a:solidFill>
                  <a:schemeClr val="bg2"/>
                </a:solidFill>
                <a:latin typeface="Verdana" pitchFamily="34" charset="0"/>
              </a:rPr>
              <a:t> of Economic and Social Affairs, Population Division: World Urbanization Prospects, the 2014 Revision. New York</a:t>
            </a:r>
          </a:p>
        </p:txBody>
      </p:sp>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3</a:t>
            </a:r>
            <a:endParaRPr lang="en-US" sz="3200" b="1"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5334000" y="3626940"/>
            <a:ext cx="2207657" cy="461665"/>
          </a:xfrm>
          <a:prstGeom prst="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txBody>
          <a:bodyPr wrap="none">
            <a:spAutoFit/>
          </a:bodyPr>
          <a:lstStyle/>
          <a:p>
            <a:r>
              <a:rPr lang="en-US" altLang="en-US" sz="2400" b="1" dirty="0">
                <a:solidFill>
                  <a:schemeClr val="tx2"/>
                </a:solidFill>
                <a:latin typeface="Arial Narrow" pitchFamily="34" charset="0"/>
              </a:rPr>
              <a:t>P</a:t>
            </a:r>
            <a:r>
              <a:rPr lang="en-US" altLang="en-US" sz="2400" b="1" dirty="0" smtClean="0">
                <a:solidFill>
                  <a:schemeClr val="tx2"/>
                </a:solidFill>
                <a:latin typeface="Arial Narrow" pitchFamily="34" charset="0"/>
              </a:rPr>
              <a:t>eople </a:t>
            </a:r>
            <a:r>
              <a:rPr lang="en-US" altLang="en-US" sz="2400" b="1" dirty="0">
                <a:solidFill>
                  <a:schemeClr val="tx2"/>
                </a:solidFill>
                <a:latin typeface="Arial Narrow" pitchFamily="34" charset="0"/>
              </a:rPr>
              <a:t>per </a:t>
            </a:r>
            <a:r>
              <a:rPr lang="en-US" altLang="en-US" sz="2400" b="1" dirty="0" err="1" smtClean="0">
                <a:solidFill>
                  <a:schemeClr val="tx2"/>
                </a:solidFill>
                <a:latin typeface="Arial Narrow" pitchFamily="34" charset="0"/>
              </a:rPr>
              <a:t>sqkm</a:t>
            </a:r>
            <a:endParaRPr lang="de-DE" sz="2400" dirty="0"/>
          </a:p>
        </p:txBody>
      </p:sp>
    </p:spTree>
    <p:extLst>
      <p:ext uri="{BB962C8B-B14F-4D97-AF65-F5344CB8AC3E}">
        <p14:creationId xmlns:p14="http://schemas.microsoft.com/office/powerpoint/2010/main" val="3088753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90" y="869400"/>
            <a:ext cx="7409334"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ChangeArrowheads="1"/>
          </p:cNvSpPr>
          <p:nvPr/>
        </p:nvSpPr>
        <p:spPr bwMode="auto">
          <a:xfrm>
            <a:off x="1143000" y="3524752"/>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Selected population densities: 1950-2100</a:t>
            </a:r>
            <a:endParaRPr lang="en-US" altLang="en-US" sz="2200" b="1" dirty="0">
              <a:solidFill>
                <a:schemeClr val="tx2"/>
              </a:solidFill>
              <a:latin typeface="Arial Narrow" pitchFamily="34" charset="0"/>
            </a:endParaRPr>
          </a:p>
        </p:txBody>
      </p:sp>
      <p:sp>
        <p:nvSpPr>
          <p:cNvPr id="10244" name="Text Box 5"/>
          <p:cNvSpPr txBox="1">
            <a:spLocks noChangeArrowheads="1"/>
          </p:cNvSpPr>
          <p:nvPr/>
        </p:nvSpPr>
        <p:spPr bwMode="auto">
          <a:xfrm rot="-5400000">
            <a:off x="-643731" y="1882483"/>
            <a:ext cx="2324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1200" b="1" dirty="0"/>
              <a:t>Persons per square kilometre</a:t>
            </a:r>
            <a:endParaRPr lang="en-US" altLang="en-US" sz="1200" b="1" dirty="0"/>
          </a:p>
        </p:txBody>
      </p:sp>
      <p:sp>
        <p:nvSpPr>
          <p:cNvPr id="10247" name="AutoShape 9"/>
          <p:cNvSpPr>
            <a:spLocks noChangeArrowheads="1"/>
          </p:cNvSpPr>
          <p:nvPr/>
        </p:nvSpPr>
        <p:spPr bwMode="auto">
          <a:xfrm>
            <a:off x="3219450" y="781552"/>
            <a:ext cx="4705350" cy="7143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b="1" dirty="0" smtClean="0">
                <a:latin typeface="+mj-lt"/>
              </a:rPr>
              <a:t>Almost 11 times the density </a:t>
            </a:r>
            <a:r>
              <a:rPr lang="de-DE" altLang="en-US" b="1" dirty="0">
                <a:latin typeface="+mj-lt"/>
              </a:rPr>
              <a:t>of Japan</a:t>
            </a:r>
            <a:endParaRPr lang="en-US" altLang="en-US" b="1" baseline="30000" dirty="0">
              <a:latin typeface="+mj-lt"/>
            </a:endParaRP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3</a:t>
            </a:r>
            <a:endParaRPr lang="en-US" sz="3200" b="1" dirty="0">
              <a:solidFill>
                <a:schemeClr val="bg1"/>
              </a:solidFill>
              <a:effectLst>
                <a:outerShdw blurRad="38100" dist="38100" dir="2700000" algn="tl">
                  <a:srgbClr val="000000">
                    <a:alpha val="43137"/>
                  </a:srgbClr>
                </a:outerShdw>
              </a:effectLst>
            </a:endParaRPr>
          </a:p>
        </p:txBody>
      </p:sp>
      <p:sp>
        <p:nvSpPr>
          <p:cNvPr id="11" name="Oval 10"/>
          <p:cNvSpPr>
            <a:spLocks noChangeArrowheads="1"/>
          </p:cNvSpPr>
          <p:nvPr/>
        </p:nvSpPr>
        <p:spPr bwMode="auto">
          <a:xfrm>
            <a:off x="8024296" y="904739"/>
            <a:ext cx="828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2,440</a:t>
            </a:r>
            <a:endParaRPr lang="de-DE" altLang="en-US" sz="2400" b="1" dirty="0">
              <a:latin typeface="+mj-lt"/>
            </a:endParaRPr>
          </a:p>
        </p:txBody>
      </p:sp>
      <p:sp>
        <p:nvSpPr>
          <p:cNvPr id="12" name="Oval 11"/>
          <p:cNvSpPr>
            <a:spLocks noChangeArrowheads="1"/>
          </p:cNvSpPr>
          <p:nvPr/>
        </p:nvSpPr>
        <p:spPr bwMode="auto">
          <a:xfrm>
            <a:off x="8024296" y="3724548"/>
            <a:ext cx="828000" cy="468000"/>
          </a:xfrm>
          <a:prstGeom prst="ellipse">
            <a:avLst/>
          </a:prstGeom>
          <a:solidFill>
            <a:schemeClr val="bg1">
              <a:alpha val="75000"/>
            </a:schemeClr>
          </a:solidFill>
          <a:ln w="38100">
            <a:solidFill>
              <a:srgbClr val="FF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1,041</a:t>
            </a:r>
            <a:endParaRPr lang="de-DE" altLang="en-US" sz="2400" b="1" dirty="0">
              <a:latin typeface="+mj-lt"/>
            </a:endParaRPr>
          </a:p>
        </p:txBody>
      </p:sp>
      <p:sp>
        <p:nvSpPr>
          <p:cNvPr id="13" name="Oval 12"/>
          <p:cNvSpPr>
            <a:spLocks noChangeArrowheads="1"/>
          </p:cNvSpPr>
          <p:nvPr/>
        </p:nvSpPr>
        <p:spPr bwMode="auto">
          <a:xfrm>
            <a:off x="8024296" y="4196006"/>
            <a:ext cx="828000" cy="468000"/>
          </a:xfrm>
          <a:prstGeom prst="ellipse">
            <a:avLst/>
          </a:prstGeom>
          <a:solidFill>
            <a:schemeClr val="bg1">
              <a:alpha val="75000"/>
            </a:schemeClr>
          </a:solidFill>
          <a:ln w="38100">
            <a:solidFill>
              <a:srgbClr val="FF99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1,041</a:t>
            </a:r>
            <a:endParaRPr lang="de-DE" altLang="en-US" sz="2400" b="1" dirty="0">
              <a:latin typeface="+mj-lt"/>
            </a:endParaRPr>
          </a:p>
        </p:txBody>
      </p:sp>
      <p:sp>
        <p:nvSpPr>
          <p:cNvPr id="14" name="Oval 13"/>
          <p:cNvSpPr>
            <a:spLocks noChangeArrowheads="1"/>
          </p:cNvSpPr>
          <p:nvPr/>
        </p:nvSpPr>
        <p:spPr bwMode="auto">
          <a:xfrm>
            <a:off x="8024296" y="5406456"/>
            <a:ext cx="828000" cy="468000"/>
          </a:xfrm>
          <a:prstGeom prst="ellipse">
            <a:avLst/>
          </a:prstGeom>
          <a:solidFill>
            <a:schemeClr val="bg1">
              <a:alpha val="75000"/>
            </a:schemeClr>
          </a:solidFill>
          <a:ln w="38100">
            <a:solidFill>
              <a:srgbClr val="00B0F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228</a:t>
            </a:r>
            <a:endParaRPr lang="de-DE" altLang="en-US" sz="2400" b="1" dirty="0">
              <a:latin typeface="+mj-lt"/>
            </a:endParaRPr>
          </a:p>
        </p:txBody>
      </p:sp>
      <p:sp>
        <p:nvSpPr>
          <p:cNvPr id="15" name="AutoShape 9"/>
          <p:cNvSpPr>
            <a:spLocks noChangeArrowheads="1"/>
          </p:cNvSpPr>
          <p:nvPr/>
        </p:nvSpPr>
        <p:spPr bwMode="auto">
          <a:xfrm>
            <a:off x="1704854" y="3469983"/>
            <a:ext cx="4010146" cy="7143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b="1" dirty="0" smtClean="0">
                <a:latin typeface="+mj-lt"/>
              </a:rPr>
              <a:t>3.8 times the density </a:t>
            </a:r>
            <a:r>
              <a:rPr lang="de-DE" altLang="en-US" b="1" dirty="0">
                <a:latin typeface="+mj-lt"/>
              </a:rPr>
              <a:t>of Japan</a:t>
            </a:r>
            <a:endParaRPr lang="en-US" altLang="en-US" b="1" baseline="30000" dirty="0">
              <a:latin typeface="+mj-lt"/>
            </a:endParaRPr>
          </a:p>
        </p:txBody>
      </p:sp>
      <p:sp>
        <p:nvSpPr>
          <p:cNvPr id="16" name="Footer Placeholder 3"/>
          <p:cNvSpPr>
            <a:spLocks noGrp="1"/>
          </p:cNvSpPr>
          <p:nvPr>
            <p:ph type="ftr" sz="quarter" idx="11"/>
          </p:nvPr>
        </p:nvSpPr>
        <p:spPr>
          <a:xfrm>
            <a:off x="0" y="6598200"/>
            <a:ext cx="9144000" cy="25980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900" b="1" dirty="0" smtClean="0">
                <a:solidFill>
                  <a:schemeClr val="bg2"/>
                </a:solidFill>
                <a:latin typeface="Verdana" pitchFamily="34" charset="0"/>
              </a:rPr>
              <a:t>Source: </a:t>
            </a:r>
            <a:r>
              <a:rPr lang="en-US" altLang="en-US" sz="900" dirty="0" smtClean="0">
                <a:solidFill>
                  <a:schemeClr val="bg2"/>
                </a:solidFill>
                <a:latin typeface="Verdana" pitchFamily="34" charset="0"/>
              </a:rPr>
              <a:t>United Nations, </a:t>
            </a:r>
            <a:r>
              <a:rPr lang="en-US" altLang="en-US" sz="1000" dirty="0" smtClean="0">
                <a:solidFill>
                  <a:schemeClr val="bg2"/>
                </a:solidFill>
                <a:latin typeface="Verdana" pitchFamily="34" charset="0"/>
              </a:rPr>
              <a:t>Department</a:t>
            </a:r>
            <a:r>
              <a:rPr lang="en-US" altLang="en-US" sz="900" dirty="0" smtClean="0">
                <a:solidFill>
                  <a:schemeClr val="bg2"/>
                </a:solidFill>
                <a:latin typeface="Verdana" pitchFamily="34" charset="0"/>
              </a:rPr>
              <a:t> of Economic and Social Affairs, Population Division: World Urbanization Prospects, the 2014 Revision. New York</a:t>
            </a:r>
          </a:p>
        </p:txBody>
      </p:sp>
    </p:spTree>
    <p:extLst>
      <p:ext uri="{BB962C8B-B14F-4D97-AF65-F5344CB8AC3E}">
        <p14:creationId xmlns:p14="http://schemas.microsoft.com/office/powerpoint/2010/main" val="20286641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Oval 3"/>
          <p:cNvSpPr>
            <a:spLocks noChangeArrowheads="1"/>
          </p:cNvSpPr>
          <p:nvPr/>
        </p:nvSpPr>
        <p:spPr bwMode="auto">
          <a:xfrm>
            <a:off x="4076700" y="1447800"/>
            <a:ext cx="876300" cy="8763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4800" b="1" dirty="0" smtClean="0">
                <a:solidFill>
                  <a:schemeClr val="bg1"/>
                </a:solidFill>
                <a:effectLst>
                  <a:outerShdw blurRad="38100" dist="38100" dir="2700000" algn="tl">
                    <a:srgbClr val="000000">
                      <a:alpha val="43137"/>
                    </a:srgbClr>
                  </a:outerShdw>
                </a:effectLst>
              </a:rPr>
              <a:t>4</a:t>
            </a:r>
            <a:endParaRPr lang="en-US" sz="4800" b="1" dirty="0">
              <a:solidFill>
                <a:schemeClr val="bg1"/>
              </a:solidFill>
              <a:effectLst>
                <a:outerShdw blurRad="38100" dist="38100" dir="2700000" algn="tl">
                  <a:srgbClr val="000000">
                    <a:alpha val="43137"/>
                  </a:srgbClr>
                </a:outerShdw>
              </a:effectLst>
            </a:endParaRPr>
          </a:p>
        </p:txBody>
      </p:sp>
      <p:sp>
        <p:nvSpPr>
          <p:cNvPr id="4099" name="Rectangle 7"/>
          <p:cNvSpPr>
            <a:spLocks noChangeArrowheads="1"/>
          </p:cNvSpPr>
          <p:nvPr/>
        </p:nvSpPr>
        <p:spPr bwMode="auto">
          <a:xfrm>
            <a:off x="76200" y="76200"/>
            <a:ext cx="906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a:solidFill>
                  <a:schemeClr val="tx2"/>
                </a:solidFill>
                <a:latin typeface="Arial Narrow" pitchFamily="34" charset="0"/>
              </a:rPr>
              <a:t>World Population Prospects</a:t>
            </a:r>
          </a:p>
        </p:txBody>
      </p:sp>
      <p:sp>
        <p:nvSpPr>
          <p:cNvPr id="4100" name="Rectangle 7"/>
          <p:cNvSpPr>
            <a:spLocks noChangeArrowheads="1"/>
          </p:cNvSpPr>
          <p:nvPr/>
        </p:nvSpPr>
        <p:spPr bwMode="auto">
          <a:xfrm>
            <a:off x="0" y="2590800"/>
            <a:ext cx="914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800" b="1" dirty="0" smtClean="0">
                <a:solidFill>
                  <a:schemeClr val="tx2"/>
                </a:solidFill>
                <a:latin typeface="Arial Narrow" pitchFamily="34" charset="0"/>
              </a:rPr>
              <a:t>Urbanization</a:t>
            </a:r>
          </a:p>
          <a:p>
            <a:pPr eaLnBrk="1" hangingPunct="1"/>
            <a:r>
              <a:rPr lang="en-US" altLang="en-US" sz="3200" b="1" dirty="0" smtClean="0">
                <a:solidFill>
                  <a:schemeClr val="tx2"/>
                </a:solidFill>
                <a:latin typeface="Arial Narrow" pitchFamily="34" charset="0"/>
              </a:rPr>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Almost all future population growth will be in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urban areas – usually by expansion of slums.</a:t>
            </a:r>
          </a:p>
        </p:txBody>
      </p:sp>
    </p:spTree>
    <p:extLst>
      <p:ext uri="{BB962C8B-B14F-4D97-AF65-F5344CB8AC3E}">
        <p14:creationId xmlns:p14="http://schemas.microsoft.com/office/powerpoint/2010/main" val="20526507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Africa - Europe: Urbanization, 1950-2100</a:t>
            </a:r>
            <a:r>
              <a:rPr lang="en-US" altLang="en-US" sz="2000" b="1" dirty="0" smtClean="0">
                <a:solidFill>
                  <a:schemeClr val="tx2"/>
                </a:solidFill>
                <a:latin typeface="Arial Narrow" pitchFamily="34" charset="0"/>
              </a:rPr>
              <a:t> (% urban)</a:t>
            </a:r>
            <a:endParaRPr lang="en-US" altLang="en-US" sz="2000" b="1" dirty="0">
              <a:solidFill>
                <a:schemeClr val="tx2"/>
              </a:solidFill>
              <a:latin typeface="Arial Narrow" pitchFamily="34" charset="0"/>
            </a:endParaRPr>
          </a:p>
        </p:txBody>
      </p:sp>
      <p:sp>
        <p:nvSpPr>
          <p:cNvPr id="10248" name="Footer Placeholder 3"/>
          <p:cNvSpPr>
            <a:spLocks noGrp="1"/>
          </p:cNvSpPr>
          <p:nvPr>
            <p:ph type="ftr" sz="quarter" idx="11"/>
          </p:nvPr>
        </p:nvSpPr>
        <p:spPr>
          <a:xfrm>
            <a:off x="457200" y="6629400"/>
            <a:ext cx="8534400" cy="22860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800" smtClean="0">
                <a:solidFill>
                  <a:schemeClr val="bg2"/>
                </a:solidFill>
                <a:latin typeface="Verdana" pitchFamily="34" charset="0"/>
              </a:rPr>
              <a:t>Source: United Nations, Department of Economic and Social Affairs, Population Division (2011): World Population Prospects, the 2010 Revision. New York</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620758"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4</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87644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9166"/>
            <a:ext cx="9144000" cy="6028834"/>
          </a:xfrm>
          <a:prstGeom prst="rect">
            <a:avLst/>
          </a:prstGeom>
        </p:spPr>
      </p:pic>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Asia: Urban quality of life?</a:t>
            </a:r>
            <a:endParaRPr lang="en-US" altLang="en-US" sz="2000" b="1" dirty="0">
              <a:solidFill>
                <a:schemeClr val="tx2"/>
              </a:solidFill>
              <a:latin typeface="Arial Narrow" pitchFamily="34" charset="0"/>
            </a:endParaRPr>
          </a:p>
        </p:txBody>
      </p:sp>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4</a:t>
            </a:r>
            <a:endParaRPr lang="en-US" sz="3200" b="1"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0" y="6492695"/>
            <a:ext cx="9144000" cy="369332"/>
          </a:xfrm>
          <a:prstGeom prst="rect">
            <a:avLst/>
          </a:prstGeom>
        </p:spPr>
        <p:txBody>
          <a:bodyPr wrap="square">
            <a:spAutoFit/>
          </a:bodyPr>
          <a:lstStyle/>
          <a:p>
            <a:pPr algn="l"/>
            <a:r>
              <a:rPr lang="en-US" sz="900" dirty="0">
                <a:solidFill>
                  <a:schemeClr val="bg1"/>
                </a:solidFill>
              </a:rPr>
              <a:t>"Kin Ming Estate 2013 10 part2" by Qwer132477 - Own work. Licensed under CC BY-SA 3.0 via Wikimedia Commons - https://commons.wikimedia.org/wiki/File:Kin_Ming_Estate_2013_10_part2.JPG#/media/File:Kin_Ming_Estate_2013_10_part2.JPG</a:t>
            </a:r>
            <a:endParaRPr lang="de-DE" sz="900" dirty="0">
              <a:solidFill>
                <a:schemeClr val="bg1"/>
              </a:solidFill>
            </a:endParaRPr>
          </a:p>
        </p:txBody>
      </p:sp>
    </p:spTree>
    <p:extLst>
      <p:ext uri="{BB962C8B-B14F-4D97-AF65-F5344CB8AC3E}">
        <p14:creationId xmlns:p14="http://schemas.microsoft.com/office/powerpoint/2010/main" val="3017593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Oval 3"/>
          <p:cNvSpPr>
            <a:spLocks noChangeArrowheads="1"/>
          </p:cNvSpPr>
          <p:nvPr/>
        </p:nvSpPr>
        <p:spPr bwMode="auto">
          <a:xfrm>
            <a:off x="4076700" y="1447800"/>
            <a:ext cx="876300" cy="8763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4800" b="1" dirty="0">
                <a:solidFill>
                  <a:schemeClr val="bg1"/>
                </a:solidFill>
                <a:effectLst>
                  <a:outerShdw blurRad="38100" dist="38100" dir="2700000" algn="tl">
                    <a:srgbClr val="000000">
                      <a:alpha val="43137"/>
                    </a:srgbClr>
                  </a:outerShdw>
                </a:effectLst>
              </a:rPr>
              <a:t>1</a:t>
            </a:r>
          </a:p>
        </p:txBody>
      </p:sp>
      <p:sp>
        <p:nvSpPr>
          <p:cNvPr id="4100" name="Rectangle 7"/>
          <p:cNvSpPr>
            <a:spLocks noChangeArrowheads="1"/>
          </p:cNvSpPr>
          <p:nvPr/>
        </p:nvSpPr>
        <p:spPr bwMode="auto">
          <a:xfrm>
            <a:off x="0" y="2590800"/>
            <a:ext cx="9144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800" b="1" dirty="0" smtClean="0">
                <a:solidFill>
                  <a:schemeClr val="tx2"/>
                </a:solidFill>
                <a:latin typeface="Arial Narrow" pitchFamily="34" charset="0"/>
              </a:rPr>
              <a:t>Population Size</a:t>
            </a:r>
          </a:p>
          <a:p>
            <a:pPr eaLnBrk="1" hangingPunct="1"/>
            <a:r>
              <a:rPr lang="en-US" altLang="en-US" sz="3200" b="1" dirty="0" smtClean="0">
                <a:solidFill>
                  <a:schemeClr val="tx2"/>
                </a:solidFill>
                <a:latin typeface="Arial Narrow" pitchFamily="34" charset="0"/>
              </a:rPr>
              <a:t/>
            </a:r>
            <a:br>
              <a:rPr lang="en-US" altLang="en-US" sz="3200" b="1" dirty="0" smtClean="0">
                <a:solidFill>
                  <a:schemeClr val="tx2"/>
                </a:solidFill>
                <a:latin typeface="Arial Narrow" pitchFamily="34" charset="0"/>
              </a:rPr>
            </a:br>
            <a:r>
              <a:rPr lang="en-US" altLang="en-US" sz="3000" b="1" dirty="0" smtClean="0">
                <a:solidFill>
                  <a:schemeClr val="tx2"/>
                </a:solidFill>
                <a:latin typeface="Arial Narrow" pitchFamily="34" charset="0"/>
              </a:rPr>
              <a:t>We are in the middle of an epochal demographic</a:t>
            </a:r>
            <a:br>
              <a:rPr lang="en-US" altLang="en-US" sz="3000" b="1" dirty="0" smtClean="0">
                <a:solidFill>
                  <a:schemeClr val="tx2"/>
                </a:solidFill>
                <a:latin typeface="Arial Narrow" pitchFamily="34" charset="0"/>
              </a:rPr>
            </a:br>
            <a:r>
              <a:rPr lang="en-US" altLang="en-US" sz="3000" b="1" dirty="0" smtClean="0">
                <a:solidFill>
                  <a:schemeClr val="tx2"/>
                </a:solidFill>
                <a:latin typeface="Arial Narrow" pitchFamily="34" charset="0"/>
              </a:rPr>
              <a:t>transition. Within only 150 years, the world population </a:t>
            </a:r>
            <a:br>
              <a:rPr lang="en-US" altLang="en-US" sz="3000" b="1" dirty="0" smtClean="0">
                <a:solidFill>
                  <a:schemeClr val="tx2"/>
                </a:solidFill>
                <a:latin typeface="Arial Narrow" pitchFamily="34" charset="0"/>
              </a:rPr>
            </a:br>
            <a:r>
              <a:rPr lang="en-US" altLang="en-US" sz="3000" b="1" dirty="0" smtClean="0">
                <a:solidFill>
                  <a:schemeClr val="tx2"/>
                </a:solidFill>
                <a:latin typeface="Arial Narrow" pitchFamily="34" charset="0"/>
              </a:rPr>
              <a:t>will increase between 1950 and 2100 by </a:t>
            </a:r>
          </a:p>
          <a:p>
            <a:pPr eaLnBrk="1" hangingPunct="1"/>
            <a:r>
              <a:rPr lang="en-US" altLang="en-US" sz="3000" b="1" dirty="0" smtClean="0">
                <a:solidFill>
                  <a:srgbClr val="C00000"/>
                </a:solidFill>
                <a:latin typeface="Arial Narrow" pitchFamily="34" charset="0"/>
              </a:rPr>
              <a:t>8.7 billion people</a:t>
            </a:r>
            <a:r>
              <a:rPr lang="en-US" altLang="en-US" sz="3000" b="1" dirty="0" smtClean="0">
                <a:solidFill>
                  <a:schemeClr val="tx2"/>
                </a:solidFill>
                <a:latin typeface="Arial Narrow" pitchFamily="34" charset="0"/>
              </a:rPr>
              <a:t>.</a:t>
            </a:r>
          </a:p>
        </p:txBody>
      </p:sp>
      <p:sp>
        <p:nvSpPr>
          <p:cNvPr id="5" name="Rectangle 7"/>
          <p:cNvSpPr>
            <a:spLocks noChangeArrowheads="1"/>
          </p:cNvSpPr>
          <p:nvPr/>
        </p:nvSpPr>
        <p:spPr bwMode="auto">
          <a:xfrm>
            <a:off x="76200" y="71832"/>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World Population Outlook</a:t>
            </a:r>
            <a:endParaRPr lang="en-US" altLang="en-US" sz="3400" b="1" dirty="0">
              <a:solidFill>
                <a:schemeClr val="tx2"/>
              </a:solidFill>
              <a:latin typeface="Arial Narrow" pitchFamily="34" charset="0"/>
            </a:endParaRPr>
          </a:p>
        </p:txBody>
      </p:sp>
    </p:spTree>
    <p:extLst>
      <p:ext uri="{BB962C8B-B14F-4D97-AF65-F5344CB8AC3E}">
        <p14:creationId xmlns:p14="http://schemas.microsoft.com/office/powerpoint/2010/main" val="15671548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Africa: </a:t>
            </a:r>
            <a:r>
              <a:rPr lang="en-US" altLang="en-US" sz="3200" b="1" dirty="0" err="1" smtClean="0">
                <a:solidFill>
                  <a:schemeClr val="tx2"/>
                </a:solidFill>
                <a:latin typeface="Arial Narrow" pitchFamily="34" charset="0"/>
              </a:rPr>
              <a:t>Kibera</a:t>
            </a:r>
            <a:r>
              <a:rPr lang="en-US" altLang="en-US" sz="3200" b="1" dirty="0">
                <a:solidFill>
                  <a:schemeClr val="tx2"/>
                </a:solidFill>
                <a:latin typeface="Arial Narrow" pitchFamily="34" charset="0"/>
              </a:rPr>
              <a:t> </a:t>
            </a:r>
            <a:r>
              <a:rPr lang="en-US" altLang="en-US" sz="3200" b="1" dirty="0" smtClean="0">
                <a:solidFill>
                  <a:schemeClr val="tx2"/>
                </a:solidFill>
                <a:latin typeface="Arial Narrow" pitchFamily="34" charset="0"/>
              </a:rPr>
              <a:t>– Slum, Nairobi</a:t>
            </a:r>
            <a:endParaRPr lang="en-US" altLang="en-US" sz="2000" b="1" dirty="0">
              <a:solidFill>
                <a:schemeClr val="tx2"/>
              </a:solidFill>
              <a:latin typeface="Arial Narrow" pitchFamily="34" charset="0"/>
            </a:endParaRPr>
          </a:p>
        </p:txBody>
      </p:sp>
      <p:sp>
        <p:nvSpPr>
          <p:cNvPr id="2" name="Rectangle 1"/>
          <p:cNvSpPr/>
          <p:nvPr/>
        </p:nvSpPr>
        <p:spPr>
          <a:xfrm>
            <a:off x="0" y="6642556"/>
            <a:ext cx="9144000" cy="215444"/>
          </a:xfrm>
          <a:prstGeom prst="rect">
            <a:avLst/>
          </a:prstGeom>
        </p:spPr>
        <p:txBody>
          <a:bodyPr wrap="square">
            <a:spAutoFit/>
          </a:bodyPr>
          <a:lstStyle/>
          <a:p>
            <a:r>
              <a:rPr lang="en-US" sz="8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 </a:t>
            </a:r>
            <a:r>
              <a:rPr lang="en-US" sz="8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young boy sits over an open sewer in the </a:t>
            </a:r>
            <a:r>
              <a:rPr lang="en-US" sz="800"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Kibera</a:t>
            </a:r>
            <a:r>
              <a:rPr lang="en-US" sz="8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slum, </a:t>
            </a:r>
            <a:r>
              <a:rPr lang="en-US" sz="8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Nairobi. Photo </a:t>
            </a:r>
            <a:r>
              <a:rPr lang="en-US" sz="8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by </a:t>
            </a:r>
            <a:r>
              <a:rPr lang="en-US" sz="800" dirty="0" err="1"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Trocaire</a:t>
            </a:r>
            <a:r>
              <a:rPr lang="en-US" sz="8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8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Licensed under CC BY 2.0 via Wikimedia </a:t>
            </a:r>
            <a:r>
              <a:rPr lang="en-US" sz="8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Commons. </a:t>
            </a:r>
            <a:endParaRPr lang="de-DE" sz="8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4</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53511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00"/>
            <a:ext cx="9144000" cy="4495769"/>
          </a:xfrm>
          <a:prstGeom prst="rect">
            <a:avLst/>
          </a:prstGeom>
        </p:spPr>
      </p:pic>
      <p:sp>
        <p:nvSpPr>
          <p:cNvPr id="4099" name="Rectangle 7"/>
          <p:cNvSpPr>
            <a:spLocks noChangeArrowheads="1"/>
          </p:cNvSpPr>
          <p:nvPr/>
        </p:nvSpPr>
        <p:spPr bwMode="auto">
          <a:xfrm>
            <a:off x="616200" y="76200"/>
            <a:ext cx="852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Africa: Failure of international organizations</a:t>
            </a:r>
            <a:endParaRPr lang="en-US" altLang="en-US" sz="3200" b="1" dirty="0">
              <a:solidFill>
                <a:schemeClr val="tx2"/>
              </a:solidFill>
              <a:latin typeface="Arial Narrow" pitchFamily="34" charset="0"/>
            </a:endParaRPr>
          </a:p>
        </p:txBody>
      </p:sp>
      <p:sp>
        <p:nvSpPr>
          <p:cNvPr id="3" name="Rectangle 2"/>
          <p:cNvSpPr/>
          <p:nvPr/>
        </p:nvSpPr>
        <p:spPr>
          <a:xfrm>
            <a:off x="51446" y="762544"/>
            <a:ext cx="9016353" cy="400110"/>
          </a:xfrm>
          <a:prstGeom prst="rect">
            <a:avLst/>
          </a:prstGeom>
        </p:spPr>
        <p:txBody>
          <a:bodyPr wrap="square">
            <a:spAutoFit/>
          </a:bodyPr>
          <a:lstStyle/>
          <a:p>
            <a:pPr algn="l"/>
            <a:r>
              <a:rPr lang="it-IT" sz="2000" b="1" dirty="0" smtClean="0">
                <a:latin typeface="+mj-lt"/>
              </a:rPr>
              <a:t>UN-HABITAT headquarters and Kibera-Slum, Nairobi (one of the largest in Africa)</a:t>
            </a:r>
            <a:endParaRPr lang="it-IT" sz="2000" b="1" dirty="0">
              <a:latin typeface="+mj-lt"/>
            </a:endParaRPr>
          </a:p>
        </p:txBody>
      </p:sp>
      <p:sp>
        <p:nvSpPr>
          <p:cNvPr id="8" name="Oval 7"/>
          <p:cNvSpPr>
            <a:spLocks noChangeArrowheads="1"/>
          </p:cNvSpPr>
          <p:nvPr/>
        </p:nvSpPr>
        <p:spPr bwMode="auto">
          <a:xfrm>
            <a:off x="4237823" y="2895600"/>
            <a:ext cx="1752599" cy="1752599"/>
          </a:xfrm>
          <a:prstGeom prst="ellipse">
            <a:avLst/>
          </a:prstGeom>
          <a:solidFill>
            <a:schemeClr val="bg1">
              <a:alpha val="35000"/>
            </a:schemeClr>
          </a:solidFill>
          <a:ln w="38100">
            <a:solidFill>
              <a:srgbClr val="FF0000"/>
            </a:solidFill>
            <a:prstDash val="sysDot"/>
            <a:round/>
            <a:headEnd/>
            <a:tailEnd/>
          </a:ln>
          <a:effectLst>
            <a:outerShdw blurRad="50800" dist="38100" dir="2700000" algn="tl" rotWithShape="0">
              <a:prstClr val="black">
                <a:alpha val="40000"/>
              </a:prstClr>
            </a:outerShdw>
          </a:effectLst>
        </p:spPr>
        <p:txBody>
          <a:bodyPr wrap="none" tIns="21600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lnSpc>
                <a:spcPts val="3000"/>
              </a:lnSpc>
            </a:pPr>
            <a:r>
              <a:rPr lang="en-US" altLang="en-US" sz="3200" b="1" dirty="0" err="1" smtClean="0">
                <a:solidFill>
                  <a:schemeClr val="bg1"/>
                </a:solidFill>
                <a:effectLst>
                  <a:outerShdw blurRad="38100" dist="38100" dir="2700000" algn="tl">
                    <a:srgbClr val="000000">
                      <a:alpha val="43137"/>
                    </a:srgbClr>
                  </a:outerShdw>
                </a:effectLst>
                <a:latin typeface="+mj-lt"/>
              </a:rPr>
              <a:t>Kibera</a:t>
            </a:r>
            <a:r>
              <a:rPr lang="en-US" altLang="en-US" sz="3200" b="1" dirty="0">
                <a:solidFill>
                  <a:schemeClr val="bg1"/>
                </a:solidFill>
                <a:effectLst>
                  <a:outerShdw blurRad="38100" dist="38100" dir="2700000" algn="tl">
                    <a:srgbClr val="000000">
                      <a:alpha val="43137"/>
                    </a:srgbClr>
                  </a:outerShdw>
                </a:effectLst>
                <a:latin typeface="+mj-lt"/>
              </a:rPr>
              <a:t/>
            </a:r>
            <a:br>
              <a:rPr lang="en-US" altLang="en-US" sz="3200" b="1" dirty="0">
                <a:solidFill>
                  <a:schemeClr val="bg1"/>
                </a:solidFill>
                <a:effectLst>
                  <a:outerShdw blurRad="38100" dist="38100" dir="2700000" algn="tl">
                    <a:srgbClr val="000000">
                      <a:alpha val="43137"/>
                    </a:srgbClr>
                  </a:outerShdw>
                </a:effectLst>
                <a:latin typeface="+mj-lt"/>
              </a:rPr>
            </a:br>
            <a:r>
              <a:rPr lang="en-US" altLang="en-US" sz="3200" b="1" dirty="0" smtClean="0">
                <a:solidFill>
                  <a:schemeClr val="bg1"/>
                </a:solidFill>
                <a:effectLst>
                  <a:outerShdw blurRad="38100" dist="38100" dir="2700000" algn="tl">
                    <a:srgbClr val="000000">
                      <a:alpha val="43137"/>
                    </a:srgbClr>
                  </a:outerShdw>
                </a:effectLst>
                <a:latin typeface="+mj-lt"/>
              </a:rPr>
              <a:t>Slum</a:t>
            </a:r>
            <a:endParaRPr lang="de-DE" altLang="en-US" sz="3200" b="1" dirty="0">
              <a:solidFill>
                <a:schemeClr val="bg1"/>
              </a:solidFill>
              <a:effectLst>
                <a:outerShdw blurRad="38100" dist="38100" dir="2700000" algn="tl">
                  <a:srgbClr val="000000">
                    <a:alpha val="43137"/>
                  </a:srgbClr>
                </a:outerShdw>
              </a:effectLst>
              <a:latin typeface="+mj-lt"/>
            </a:endParaRPr>
          </a:p>
        </p:txBody>
      </p:sp>
      <p:sp>
        <p:nvSpPr>
          <p:cNvPr id="9" name="Oval 8"/>
          <p:cNvSpPr>
            <a:spLocks noChangeArrowheads="1"/>
          </p:cNvSpPr>
          <p:nvPr/>
        </p:nvSpPr>
        <p:spPr bwMode="auto">
          <a:xfrm>
            <a:off x="8411308" y="3733800"/>
            <a:ext cx="762000" cy="709484"/>
          </a:xfrm>
          <a:prstGeom prst="ellipse">
            <a:avLst/>
          </a:prstGeom>
          <a:solidFill>
            <a:schemeClr val="bg1">
              <a:alpha val="35000"/>
            </a:schemeClr>
          </a:solidFill>
          <a:ln w="38100">
            <a:solidFill>
              <a:srgbClr val="FF0000"/>
            </a:solidFill>
            <a:prstDash val="sysDot"/>
            <a:round/>
            <a:headEnd/>
            <a:tailEnd/>
          </a:ln>
          <a:effectLst>
            <a:outerShdw blurRad="50800" dist="38100" dir="2700000" algn="tl" rotWithShape="0">
              <a:prstClr val="black">
                <a:alpha val="40000"/>
              </a:prstClr>
            </a:outerShdw>
          </a:effectLst>
        </p:spPr>
        <p:txBody>
          <a:bodyPr wrap="none" t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lnSpc>
                <a:spcPts val="1500"/>
              </a:lnSpc>
            </a:pPr>
            <a:r>
              <a:rPr lang="en-US" altLang="en-US" sz="1400" b="1" dirty="0" smtClean="0">
                <a:solidFill>
                  <a:schemeClr val="bg1"/>
                </a:solidFill>
                <a:effectLst>
                  <a:outerShdw blurRad="38100" dist="38100" dir="2700000" algn="tl">
                    <a:srgbClr val="000000">
                      <a:alpha val="43137"/>
                    </a:srgbClr>
                  </a:outerShdw>
                </a:effectLst>
                <a:latin typeface="+mj-lt"/>
              </a:rPr>
              <a:t>UN</a:t>
            </a:r>
            <a:br>
              <a:rPr lang="en-US" altLang="en-US" sz="1400" b="1" dirty="0" smtClean="0">
                <a:solidFill>
                  <a:schemeClr val="bg1"/>
                </a:solidFill>
                <a:effectLst>
                  <a:outerShdw blurRad="38100" dist="38100" dir="2700000" algn="tl">
                    <a:srgbClr val="000000">
                      <a:alpha val="43137"/>
                    </a:srgbClr>
                  </a:outerShdw>
                </a:effectLst>
                <a:latin typeface="+mj-lt"/>
              </a:rPr>
            </a:br>
            <a:r>
              <a:rPr lang="en-US" altLang="en-US" sz="1400" b="1" dirty="0" smtClean="0">
                <a:solidFill>
                  <a:schemeClr val="bg1"/>
                </a:solidFill>
                <a:effectLst>
                  <a:outerShdw blurRad="38100" dist="38100" dir="2700000" algn="tl">
                    <a:srgbClr val="000000">
                      <a:alpha val="43137"/>
                    </a:srgbClr>
                  </a:outerShdw>
                </a:effectLst>
                <a:latin typeface="+mj-lt"/>
              </a:rPr>
              <a:t>HABITAT</a:t>
            </a:r>
            <a:endParaRPr lang="de-DE" altLang="en-US" sz="1400" b="1" dirty="0">
              <a:solidFill>
                <a:schemeClr val="bg1"/>
              </a:solidFill>
              <a:effectLst>
                <a:outerShdw blurRad="38100" dist="38100" dir="2700000" algn="tl">
                  <a:srgbClr val="000000">
                    <a:alpha val="43137"/>
                  </a:srgbClr>
                </a:outerShdw>
              </a:effectLst>
              <a:latin typeface="+mj-lt"/>
            </a:endParaRPr>
          </a:p>
        </p:txBody>
      </p:sp>
      <p:sp>
        <p:nvSpPr>
          <p:cNvPr id="10" name="Oval 9"/>
          <p:cNvSpPr>
            <a:spLocks noChangeArrowheads="1"/>
          </p:cNvSpPr>
          <p:nvPr/>
        </p:nvSpPr>
        <p:spPr bwMode="auto">
          <a:xfrm>
            <a:off x="5105400" y="1295400"/>
            <a:ext cx="756000" cy="756000"/>
          </a:xfrm>
          <a:prstGeom prst="ellipse">
            <a:avLst/>
          </a:prstGeom>
          <a:solidFill>
            <a:schemeClr val="bg1">
              <a:alpha val="35000"/>
            </a:schemeClr>
          </a:solidFill>
          <a:ln w="38100">
            <a:solidFill>
              <a:srgbClr val="FF0000"/>
            </a:solidFill>
            <a:prstDash val="sysDot"/>
            <a:round/>
            <a:headEnd/>
            <a:tailEnd/>
          </a:ln>
          <a:effectLst>
            <a:outerShdw blurRad="50800" dist="38100" dir="2700000" algn="tl" rotWithShape="0">
              <a:prstClr val="black">
                <a:alpha val="40000"/>
              </a:prstClr>
            </a:outerShdw>
          </a:effectLst>
        </p:spPr>
        <p:txBody>
          <a:bodyPr wrap="none" t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lnSpc>
                <a:spcPts val="1700"/>
              </a:lnSpc>
            </a:pPr>
            <a:r>
              <a:rPr lang="en-US" altLang="en-US" b="1" dirty="0" smtClean="0">
                <a:solidFill>
                  <a:schemeClr val="bg1"/>
                </a:solidFill>
                <a:effectLst>
                  <a:outerShdw blurRad="38100" dist="38100" dir="2700000" algn="tl">
                    <a:srgbClr val="000000">
                      <a:alpha val="43137"/>
                    </a:srgbClr>
                  </a:outerShdw>
                </a:effectLst>
                <a:latin typeface="+mj-lt"/>
              </a:rPr>
              <a:t>Golf</a:t>
            </a:r>
            <a:br>
              <a:rPr lang="en-US" altLang="en-US" b="1" dirty="0" smtClean="0">
                <a:solidFill>
                  <a:schemeClr val="bg1"/>
                </a:solidFill>
                <a:effectLst>
                  <a:outerShdw blurRad="38100" dist="38100" dir="2700000" algn="tl">
                    <a:srgbClr val="000000">
                      <a:alpha val="43137"/>
                    </a:srgbClr>
                  </a:outerShdw>
                </a:effectLst>
                <a:latin typeface="+mj-lt"/>
              </a:rPr>
            </a:br>
            <a:r>
              <a:rPr lang="en-US" altLang="en-US" b="1" dirty="0" smtClean="0">
                <a:solidFill>
                  <a:schemeClr val="bg1"/>
                </a:solidFill>
                <a:effectLst>
                  <a:outerShdw blurRad="38100" dist="38100" dir="2700000" algn="tl">
                    <a:srgbClr val="000000">
                      <a:alpha val="43137"/>
                    </a:srgbClr>
                  </a:outerShdw>
                </a:effectLst>
                <a:latin typeface="+mj-lt"/>
              </a:rPr>
              <a:t>course</a:t>
            </a:r>
            <a:endParaRPr lang="de-DE" altLang="en-US" b="1" dirty="0">
              <a:solidFill>
                <a:schemeClr val="bg1"/>
              </a:solidFill>
              <a:effectLst>
                <a:outerShdw blurRad="38100" dist="38100" dir="2700000" algn="tl">
                  <a:srgbClr val="000000">
                    <a:alpha val="43137"/>
                  </a:srgbClr>
                </a:outerShdw>
              </a:effectLst>
              <a:latin typeface="+mj-lt"/>
            </a:endParaRPr>
          </a:p>
        </p:txBody>
      </p:sp>
      <p:sp>
        <p:nvSpPr>
          <p:cNvPr id="11"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4</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9100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3" name="Rectangle 2"/>
          <p:cNvSpPr/>
          <p:nvPr/>
        </p:nvSpPr>
        <p:spPr>
          <a:xfrm>
            <a:off x="533400" y="1219200"/>
            <a:ext cx="8077200" cy="4370427"/>
          </a:xfrm>
          <a:prstGeom prst="rect">
            <a:avLst/>
          </a:prstGeom>
        </p:spPr>
        <p:txBody>
          <a:bodyPr wrap="square">
            <a:spAutoFit/>
          </a:bodyPr>
          <a:lstStyle/>
          <a:p>
            <a:r>
              <a:rPr lang="en-US" sz="2800" i="1" dirty="0" err="1" smtClean="0">
                <a:latin typeface="Georgia" panose="02040502050405020303" pitchFamily="18" charset="0"/>
              </a:rPr>
              <a:t>Kibera</a:t>
            </a:r>
            <a:r>
              <a:rPr lang="en-US" sz="2800" i="1" dirty="0" smtClean="0">
                <a:latin typeface="Georgia" panose="02040502050405020303" pitchFamily="18" charset="0"/>
              </a:rPr>
              <a:t>, a suburb of Nairobi, is the largest slum in Africa with more than one million inhabitants. Children playing amidst piles of garbage, with no running water and the stench of sewage and waste everywhere. </a:t>
            </a:r>
            <a:r>
              <a:rPr lang="en-US" sz="2800" i="1" dirty="0" smtClean="0">
                <a:solidFill>
                  <a:srgbClr val="C00000"/>
                </a:solidFill>
                <a:latin typeface="Georgia" panose="02040502050405020303" pitchFamily="18" charset="0"/>
              </a:rPr>
              <a:t>Right on the boarder of </a:t>
            </a:r>
            <a:r>
              <a:rPr lang="en-US" sz="2800" i="1" dirty="0" err="1" smtClean="0">
                <a:solidFill>
                  <a:srgbClr val="C00000"/>
                </a:solidFill>
                <a:latin typeface="Georgia" panose="02040502050405020303" pitchFamily="18" charset="0"/>
              </a:rPr>
              <a:t>Kibera</a:t>
            </a:r>
            <a:r>
              <a:rPr lang="en-US" sz="2800" i="1" dirty="0" smtClean="0">
                <a:solidFill>
                  <a:srgbClr val="C00000"/>
                </a:solidFill>
                <a:latin typeface="Georgia" panose="02040502050405020303" pitchFamily="18" charset="0"/>
              </a:rPr>
              <a:t> are the headquarters of UN-HABITAT </a:t>
            </a:r>
            <a:r>
              <a:rPr lang="en-US" sz="2800" i="1" dirty="0" smtClean="0">
                <a:latin typeface="Georgia" panose="02040502050405020303" pitchFamily="18" charset="0"/>
              </a:rPr>
              <a:t>– the agency that should bring </a:t>
            </a:r>
            <a:br>
              <a:rPr lang="en-US" sz="2800" i="1" dirty="0" smtClean="0">
                <a:latin typeface="Georgia" panose="02040502050405020303" pitchFamily="18" charset="0"/>
              </a:rPr>
            </a:br>
            <a:r>
              <a:rPr lang="en-US" sz="2800" i="1" dirty="0" smtClean="0">
                <a:latin typeface="Georgia" panose="02040502050405020303" pitchFamily="18" charset="0"/>
              </a:rPr>
              <a:t>adequate shelter for all.</a:t>
            </a:r>
          </a:p>
          <a:p>
            <a:endParaRPr lang="en-US" dirty="0" smtClean="0">
              <a:latin typeface="+mn-lt"/>
            </a:endParaRPr>
          </a:p>
          <a:p>
            <a:r>
              <a:rPr lang="en-US" dirty="0" smtClean="0">
                <a:latin typeface="+mn-lt"/>
              </a:rPr>
              <a:t>Source: </a:t>
            </a:r>
            <a:r>
              <a:rPr lang="en-US" dirty="0" err="1" smtClean="0">
                <a:latin typeface="+mn-lt"/>
              </a:rPr>
              <a:t>Dambis</a:t>
            </a:r>
            <a:r>
              <a:rPr lang="en-US" dirty="0" smtClean="0">
                <a:latin typeface="+mn-lt"/>
              </a:rPr>
              <a:t> </a:t>
            </a:r>
            <a:r>
              <a:rPr lang="en-US" dirty="0" err="1" smtClean="0">
                <a:latin typeface="+mn-lt"/>
              </a:rPr>
              <a:t>Moyo</a:t>
            </a:r>
            <a:r>
              <a:rPr lang="en-US" dirty="0" smtClean="0">
                <a:latin typeface="+mn-lt"/>
              </a:rPr>
              <a:t>: Why Foreign Aid Is Hurting Africa. </a:t>
            </a:r>
            <a:br>
              <a:rPr lang="en-US" dirty="0" smtClean="0">
                <a:latin typeface="+mn-lt"/>
              </a:rPr>
            </a:br>
            <a:r>
              <a:rPr lang="en-US" dirty="0" smtClean="0">
                <a:latin typeface="+mn-lt"/>
              </a:rPr>
              <a:t>The Wall Street Journal, March 21, 2009 </a:t>
            </a:r>
            <a:endParaRPr lang="de-DE" dirty="0">
              <a:latin typeface="+mn-lt"/>
            </a:endParaRPr>
          </a:p>
        </p:txBody>
      </p:sp>
      <p:sp>
        <p:nvSpPr>
          <p:cNvPr id="5" name="Rectangle 7"/>
          <p:cNvSpPr>
            <a:spLocks noChangeArrowheads="1"/>
          </p:cNvSpPr>
          <p:nvPr/>
        </p:nvSpPr>
        <p:spPr bwMode="auto">
          <a:xfrm>
            <a:off x="616200" y="76200"/>
            <a:ext cx="852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Africa: Failure of international organizations</a:t>
            </a:r>
            <a:endParaRPr lang="en-US" altLang="en-US" sz="3200" b="1" dirty="0">
              <a:solidFill>
                <a:schemeClr val="tx2"/>
              </a:solidFill>
              <a:latin typeface="Arial Narrow" pitchFamily="34" charset="0"/>
            </a:endParaRPr>
          </a:p>
        </p:txBody>
      </p:sp>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4</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3450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xfrm>
            <a:off x="0" y="6629401"/>
            <a:ext cx="9144000" cy="227972"/>
          </a:xfr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900" dirty="0" smtClean="0">
                <a:solidFill>
                  <a:schemeClr val="bg1">
                    <a:lumMod val="65000"/>
                  </a:schemeClr>
                </a:solidFill>
              </a:rPr>
              <a:t>Source: United Nations, Department of Economic and Social Affairs, Population Division (2012): World Urbanization Prospects, the 2011 Revision. New York</a:t>
            </a:r>
          </a:p>
        </p:txBody>
      </p:sp>
      <p:sp>
        <p:nvSpPr>
          <p:cNvPr id="17411" name="Rectangle 2"/>
          <p:cNvSpPr>
            <a:spLocks noChangeArrowheads="1"/>
          </p:cNvSpPr>
          <p:nvPr/>
        </p:nvSpPr>
        <p:spPr bwMode="auto">
          <a:xfrm>
            <a:off x="1219200" y="3429000"/>
            <a:ext cx="6705600"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sz="2800">
              <a:solidFill>
                <a:srgbClr val="FF0000"/>
              </a:solidFill>
              <a:latin typeface="Arial Narrow" pitchFamily="34" charset="0"/>
            </a:endParaRPr>
          </a:p>
        </p:txBody>
      </p:sp>
      <p:sp>
        <p:nvSpPr>
          <p:cNvPr id="17412" name="Rectangle 4"/>
          <p:cNvSpPr>
            <a:spLocks noChangeArrowheads="1"/>
          </p:cNvSpPr>
          <p:nvPr/>
        </p:nvSpPr>
        <p:spPr bwMode="auto">
          <a:xfrm>
            <a:off x="616200" y="0"/>
            <a:ext cx="7918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a:latin typeface="Arial Narrow" pitchFamily="34" charset="0"/>
              </a:rPr>
              <a:t>Mega-Cities </a:t>
            </a:r>
            <a:r>
              <a:rPr lang="en-US" altLang="en-US" sz="3200" b="1" dirty="0" smtClean="0">
                <a:latin typeface="Arial Narrow" pitchFamily="34" charset="0"/>
              </a:rPr>
              <a:t>und selected countries </a:t>
            </a:r>
            <a:r>
              <a:rPr lang="en-US" altLang="en-US" sz="2400" b="1" dirty="0" smtClean="0">
                <a:latin typeface="Arial Narrow" pitchFamily="34" charset="0"/>
              </a:rPr>
              <a:t>(in 2025)</a:t>
            </a:r>
            <a:endParaRPr lang="en-US" altLang="en-US" sz="2400" b="1" dirty="0">
              <a:latin typeface="Arial Narrow" pitchFamily="34" charset="0"/>
            </a:endParaRPr>
          </a:p>
        </p:txBody>
      </p:sp>
      <p:pic>
        <p:nvPicPr>
          <p:cNvPr id="174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96944"/>
            <a:ext cx="841057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34201" y="4495800"/>
            <a:ext cx="1828800" cy="442035"/>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lIns="36000" tIns="36000" rIns="36000" bIns="36000" anchor="ctr">
            <a:spAutoFit/>
          </a:bodyPr>
          <a:lstStyle/>
          <a:p>
            <a:pPr>
              <a:defRPr/>
            </a:pPr>
            <a:r>
              <a:rPr lang="en-US" sz="2400" b="1" dirty="0" smtClean="0">
                <a:latin typeface="+mj-lt"/>
                <a:cs typeface="Arial" pitchFamily="34" charset="0"/>
              </a:rPr>
              <a:t>Mozambique</a:t>
            </a:r>
            <a:endParaRPr lang="en-US" sz="2400" b="1" dirty="0">
              <a:latin typeface="+mj-lt"/>
              <a:cs typeface="Arial" pitchFamily="34" charset="0"/>
            </a:endParaRPr>
          </a:p>
        </p:txBody>
      </p:sp>
      <p:sp>
        <p:nvSpPr>
          <p:cNvPr id="8" name="TextBox 7"/>
          <p:cNvSpPr txBox="1"/>
          <p:nvPr/>
        </p:nvSpPr>
        <p:spPr>
          <a:xfrm>
            <a:off x="7848600" y="5029200"/>
            <a:ext cx="914400" cy="44203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tIns="36000" rIns="36000" bIns="36000" anchor="ctr">
            <a:spAutoFit/>
          </a:bodyPr>
          <a:lstStyle/>
          <a:p>
            <a:pPr>
              <a:defRPr/>
            </a:pPr>
            <a:r>
              <a:rPr lang="en-US" sz="2400" b="1" dirty="0" smtClean="0">
                <a:solidFill>
                  <a:srgbClr val="C00000"/>
                </a:solidFill>
                <a:latin typeface="+mj-lt"/>
                <a:cs typeface="Arial" pitchFamily="34" charset="0"/>
              </a:rPr>
              <a:t>Delhi</a:t>
            </a:r>
            <a:endParaRPr lang="en-US" sz="2400" b="1" dirty="0">
              <a:solidFill>
                <a:srgbClr val="C00000"/>
              </a:solidFill>
              <a:latin typeface="+mj-lt"/>
              <a:cs typeface="Arial" pitchFamily="34" charset="0"/>
            </a:endParaRPr>
          </a:p>
        </p:txBody>
      </p:sp>
      <p:sp>
        <p:nvSpPr>
          <p:cNvPr id="9" name="TextBox 8"/>
          <p:cNvSpPr txBox="1"/>
          <p:nvPr/>
        </p:nvSpPr>
        <p:spPr>
          <a:xfrm>
            <a:off x="6278003" y="2091989"/>
            <a:ext cx="1042520" cy="442035"/>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none" lIns="36000" tIns="36000" rIns="36000" bIns="36000" anchor="ctr">
            <a:spAutoFit/>
          </a:bodyPr>
          <a:lstStyle/>
          <a:p>
            <a:pPr>
              <a:defRPr/>
            </a:pPr>
            <a:r>
              <a:rPr lang="en-US" sz="2400" b="1" dirty="0" smtClean="0">
                <a:latin typeface="+mj-lt"/>
                <a:cs typeface="Arial" pitchFamily="34" charset="0"/>
              </a:rPr>
              <a:t>Somalia</a:t>
            </a:r>
            <a:endParaRPr lang="en-US" sz="2400" b="1" dirty="0">
              <a:latin typeface="+mj-lt"/>
              <a:cs typeface="Arial" pitchFamily="34" charset="0"/>
            </a:endParaRPr>
          </a:p>
        </p:txBody>
      </p:sp>
      <p:sp>
        <p:nvSpPr>
          <p:cNvPr id="11" name="TextBox 10"/>
          <p:cNvSpPr txBox="1"/>
          <p:nvPr/>
        </p:nvSpPr>
        <p:spPr>
          <a:xfrm>
            <a:off x="6474831" y="2590800"/>
            <a:ext cx="845692" cy="44203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tIns="36000" rIns="36000" bIns="36000" anchor="ctr">
            <a:spAutoFit/>
          </a:bodyPr>
          <a:lstStyle/>
          <a:p>
            <a:pPr>
              <a:defRPr/>
            </a:pPr>
            <a:r>
              <a:rPr lang="en-US" sz="2400" b="1" dirty="0" smtClean="0">
                <a:solidFill>
                  <a:srgbClr val="C00000"/>
                </a:solidFill>
                <a:latin typeface="+mj-lt"/>
                <a:cs typeface="Arial" pitchFamily="34" charset="0"/>
              </a:rPr>
              <a:t>Cairo</a:t>
            </a:r>
            <a:endParaRPr lang="en-US" sz="2400" b="1" dirty="0">
              <a:solidFill>
                <a:srgbClr val="C00000"/>
              </a:solidFill>
              <a:latin typeface="+mj-lt"/>
              <a:cs typeface="Arial" pitchFamily="34" charset="0"/>
            </a:endParaRPr>
          </a:p>
        </p:txBody>
      </p:sp>
      <p:cxnSp>
        <p:nvCxnSpPr>
          <p:cNvPr id="17419" name="Elbow Connector 3"/>
          <p:cNvCxnSpPr>
            <a:cxnSpLocks noChangeShapeType="1"/>
            <a:stCxn id="2" idx="1"/>
          </p:cNvCxnSpPr>
          <p:nvPr/>
        </p:nvCxnSpPr>
        <p:spPr bwMode="auto">
          <a:xfrm rot="10800000" flipH="1" flipV="1">
            <a:off x="6934200" y="4716818"/>
            <a:ext cx="189613" cy="1226782"/>
          </a:xfrm>
          <a:prstGeom prst="bentConnector4">
            <a:avLst>
              <a:gd name="adj1" fmla="val -120561"/>
              <a:gd name="adj2" fmla="val 59008"/>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0" name="Elbow Connector 13"/>
          <p:cNvCxnSpPr>
            <a:cxnSpLocks noChangeShapeType="1"/>
            <a:stCxn id="8" idx="1"/>
          </p:cNvCxnSpPr>
          <p:nvPr/>
        </p:nvCxnSpPr>
        <p:spPr bwMode="auto">
          <a:xfrm rot="10800000" flipV="1">
            <a:off x="7193226" y="5250218"/>
            <a:ext cx="655375" cy="769582"/>
          </a:xfrm>
          <a:prstGeom prst="bentConnector2">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1" name="Elbow Connector 18"/>
          <p:cNvCxnSpPr>
            <a:cxnSpLocks noChangeShapeType="1"/>
            <a:stCxn id="9" idx="1"/>
          </p:cNvCxnSpPr>
          <p:nvPr/>
        </p:nvCxnSpPr>
        <p:spPr bwMode="auto">
          <a:xfrm rot="10800000" flipV="1">
            <a:off x="4648215" y="2313007"/>
            <a:ext cx="1629789" cy="893216"/>
          </a:xfrm>
          <a:prstGeom prst="bentConnector3">
            <a:avLst>
              <a:gd name="adj1" fmla="val 50000"/>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2" name="Elbow Connector 29"/>
          <p:cNvCxnSpPr>
            <a:cxnSpLocks noChangeShapeType="1"/>
            <a:stCxn id="11" idx="1"/>
          </p:cNvCxnSpPr>
          <p:nvPr/>
        </p:nvCxnSpPr>
        <p:spPr bwMode="auto">
          <a:xfrm rot="10800000" flipV="1">
            <a:off x="4724405" y="2811818"/>
            <a:ext cx="1750426" cy="588416"/>
          </a:xfrm>
          <a:prstGeom prst="bentConnector3">
            <a:avLst>
              <a:gd name="adj1" fmla="val 50000"/>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Box 42"/>
          <p:cNvSpPr txBox="1"/>
          <p:nvPr/>
        </p:nvSpPr>
        <p:spPr>
          <a:xfrm>
            <a:off x="6934199" y="3347703"/>
            <a:ext cx="1073125" cy="442035"/>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lIns="36000" tIns="36000" rIns="36000" bIns="36000" anchor="ctr">
            <a:spAutoFit/>
          </a:bodyPr>
          <a:lstStyle/>
          <a:p>
            <a:pPr>
              <a:defRPr/>
            </a:pPr>
            <a:r>
              <a:rPr lang="en-US" sz="2400" b="1" dirty="0" smtClean="0">
                <a:latin typeface="+mj-lt"/>
                <a:cs typeface="Arial" pitchFamily="34" charset="0"/>
              </a:rPr>
              <a:t>Lagos</a:t>
            </a:r>
            <a:endParaRPr lang="en-US" sz="2400" b="1" dirty="0">
              <a:latin typeface="+mj-lt"/>
              <a:cs typeface="Arial" pitchFamily="34" charset="0"/>
            </a:endParaRPr>
          </a:p>
        </p:txBody>
      </p:sp>
      <p:sp>
        <p:nvSpPr>
          <p:cNvPr id="44" name="TextBox 43"/>
          <p:cNvSpPr txBox="1"/>
          <p:nvPr/>
        </p:nvSpPr>
        <p:spPr>
          <a:xfrm>
            <a:off x="7166160" y="3873728"/>
            <a:ext cx="845692" cy="44203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tIns="36000" rIns="36000" bIns="36000" anchor="ctr">
            <a:spAutoFit/>
          </a:bodyPr>
          <a:lstStyle/>
          <a:p>
            <a:pPr>
              <a:defRPr/>
            </a:pPr>
            <a:r>
              <a:rPr lang="en-US" sz="2400" b="1" dirty="0" smtClean="0">
                <a:solidFill>
                  <a:srgbClr val="C00000"/>
                </a:solidFill>
                <a:latin typeface="+mj-lt"/>
                <a:cs typeface="Arial" pitchFamily="34" charset="0"/>
              </a:rPr>
              <a:t>Chile</a:t>
            </a:r>
            <a:endParaRPr lang="en-US" sz="2400" b="1" dirty="0">
              <a:solidFill>
                <a:srgbClr val="C00000"/>
              </a:solidFill>
              <a:latin typeface="+mj-lt"/>
              <a:cs typeface="Arial" pitchFamily="34" charset="0"/>
            </a:endParaRPr>
          </a:p>
        </p:txBody>
      </p:sp>
      <p:cxnSp>
        <p:nvCxnSpPr>
          <p:cNvPr id="47" name="Elbow Connector 29"/>
          <p:cNvCxnSpPr>
            <a:cxnSpLocks noChangeShapeType="1"/>
            <a:stCxn id="43" idx="1"/>
          </p:cNvCxnSpPr>
          <p:nvPr/>
        </p:nvCxnSpPr>
        <p:spPr bwMode="auto">
          <a:xfrm rot="10800000" flipV="1">
            <a:off x="5257801" y="3568721"/>
            <a:ext cx="1676399" cy="809622"/>
          </a:xfrm>
          <a:prstGeom prst="bentConnector3">
            <a:avLst>
              <a:gd name="adj1" fmla="val 50000"/>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Elbow Connector 29"/>
          <p:cNvCxnSpPr>
            <a:cxnSpLocks noChangeShapeType="1"/>
            <a:stCxn id="44" idx="1"/>
          </p:cNvCxnSpPr>
          <p:nvPr/>
        </p:nvCxnSpPr>
        <p:spPr bwMode="auto">
          <a:xfrm rot="10800000" flipV="1">
            <a:off x="5334000" y="4094746"/>
            <a:ext cx="1832160" cy="395230"/>
          </a:xfrm>
          <a:prstGeom prst="bentConnector3">
            <a:avLst>
              <a:gd name="adj1" fmla="val 50000"/>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4</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77604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Oval 3"/>
          <p:cNvSpPr>
            <a:spLocks noChangeArrowheads="1"/>
          </p:cNvSpPr>
          <p:nvPr/>
        </p:nvSpPr>
        <p:spPr bwMode="auto">
          <a:xfrm>
            <a:off x="4076700" y="1447800"/>
            <a:ext cx="876300" cy="8763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4800" b="1" dirty="0" smtClean="0">
                <a:solidFill>
                  <a:schemeClr val="bg1"/>
                </a:solidFill>
                <a:effectLst>
                  <a:outerShdw blurRad="38100" dist="38100" dir="2700000" algn="tl">
                    <a:srgbClr val="000000">
                      <a:alpha val="43137"/>
                    </a:srgbClr>
                  </a:outerShdw>
                </a:effectLst>
              </a:rPr>
              <a:t>5</a:t>
            </a:r>
            <a:endParaRPr lang="en-US" sz="4800" b="1" dirty="0">
              <a:solidFill>
                <a:schemeClr val="bg1"/>
              </a:solidFill>
              <a:effectLst>
                <a:outerShdw blurRad="38100" dist="38100" dir="2700000" algn="tl">
                  <a:srgbClr val="000000">
                    <a:alpha val="43137"/>
                  </a:srgbClr>
                </a:outerShdw>
              </a:effectLst>
            </a:endParaRPr>
          </a:p>
        </p:txBody>
      </p:sp>
      <p:sp>
        <p:nvSpPr>
          <p:cNvPr id="4099" name="Rectangle 7"/>
          <p:cNvSpPr>
            <a:spLocks noChangeArrowheads="1"/>
          </p:cNvSpPr>
          <p:nvPr/>
        </p:nvSpPr>
        <p:spPr bwMode="auto">
          <a:xfrm>
            <a:off x="76200" y="76200"/>
            <a:ext cx="906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World Population Prospects</a:t>
            </a:r>
            <a:endParaRPr lang="en-US" altLang="en-US" sz="3400" b="1" dirty="0">
              <a:solidFill>
                <a:schemeClr val="tx2"/>
              </a:solidFill>
              <a:latin typeface="Arial Narrow" pitchFamily="34" charset="0"/>
            </a:endParaRPr>
          </a:p>
        </p:txBody>
      </p:sp>
      <p:sp>
        <p:nvSpPr>
          <p:cNvPr id="4100" name="Rectangle 7"/>
          <p:cNvSpPr>
            <a:spLocks noChangeArrowheads="1"/>
          </p:cNvSpPr>
          <p:nvPr/>
        </p:nvSpPr>
        <p:spPr bwMode="auto">
          <a:xfrm>
            <a:off x="0" y="2590800"/>
            <a:ext cx="9144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800" b="1" dirty="0" smtClean="0">
                <a:solidFill>
                  <a:schemeClr val="tx2"/>
                </a:solidFill>
                <a:latin typeface="Arial Narrow" pitchFamily="34" charset="0"/>
              </a:rPr>
              <a:t>Population age structure</a:t>
            </a:r>
          </a:p>
          <a:p>
            <a:pPr eaLnBrk="1" hangingPunct="1"/>
            <a:r>
              <a:rPr lang="en-US" altLang="en-US" sz="3200" b="1" dirty="0" smtClean="0">
                <a:solidFill>
                  <a:schemeClr val="tx2"/>
                </a:solidFill>
                <a:latin typeface="Arial Narrow" pitchFamily="34" charset="0"/>
              </a:rPr>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Africa is a continent of children,</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and young adults.</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Europa is a continent of older people</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 with increasing population aging.</a:t>
            </a:r>
          </a:p>
        </p:txBody>
      </p:sp>
    </p:spTree>
    <p:extLst>
      <p:ext uri="{BB962C8B-B14F-4D97-AF65-F5344CB8AC3E}">
        <p14:creationId xmlns:p14="http://schemas.microsoft.com/office/powerpoint/2010/main" val="27708595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Africa - Europe: Median age, 1950-2100</a:t>
            </a:r>
            <a:r>
              <a:rPr lang="en-US" altLang="en-US" sz="2000" b="1" dirty="0" smtClean="0">
                <a:solidFill>
                  <a:schemeClr val="tx2"/>
                </a:solidFill>
                <a:latin typeface="Arial Narrow" pitchFamily="34" charset="0"/>
              </a:rPr>
              <a:t> (years)</a:t>
            </a:r>
            <a:endParaRPr lang="en-US" altLang="en-US" sz="2000" b="1" dirty="0">
              <a:solidFill>
                <a:schemeClr val="tx2"/>
              </a:solidFill>
              <a:latin typeface="Arial Narrow" pitchFamily="34" charset="0"/>
            </a:endParaRPr>
          </a:p>
        </p:txBody>
      </p:sp>
      <p:sp>
        <p:nvSpPr>
          <p:cNvPr id="10248" name="Footer Placeholder 3"/>
          <p:cNvSpPr>
            <a:spLocks noGrp="1"/>
          </p:cNvSpPr>
          <p:nvPr>
            <p:ph type="ftr" sz="quarter" idx="11"/>
          </p:nvPr>
        </p:nvSpPr>
        <p:spPr>
          <a:xfrm>
            <a:off x="457200" y="6629400"/>
            <a:ext cx="8534400" cy="22860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800" smtClean="0">
                <a:solidFill>
                  <a:schemeClr val="bg2"/>
                </a:solidFill>
                <a:latin typeface="Verdana" pitchFamily="34" charset="0"/>
              </a:rPr>
              <a:t>Source: United Nations, Department of Economic and Social Affairs, Population Division (2011): World Population Prospects, the 2010 Revision. New York</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73" y="914400"/>
            <a:ext cx="8661227" cy="565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5</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19832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Africa - Europe: Median age, 1950-2100</a:t>
            </a:r>
            <a:r>
              <a:rPr lang="en-US" altLang="en-US" sz="2000" b="1" dirty="0" smtClean="0">
                <a:solidFill>
                  <a:schemeClr val="tx2"/>
                </a:solidFill>
                <a:latin typeface="Arial Narrow" pitchFamily="34" charset="0"/>
              </a:rPr>
              <a:t> (years)</a:t>
            </a:r>
            <a:endParaRPr lang="en-US" altLang="en-US" sz="2000" b="1" dirty="0">
              <a:solidFill>
                <a:schemeClr val="tx2"/>
              </a:solidFill>
              <a:latin typeface="Arial Narrow" pitchFamily="34" charset="0"/>
            </a:endParaRPr>
          </a:p>
        </p:txBody>
      </p:sp>
      <p:sp>
        <p:nvSpPr>
          <p:cNvPr id="10248" name="Footer Placeholder 3"/>
          <p:cNvSpPr>
            <a:spLocks noGrp="1"/>
          </p:cNvSpPr>
          <p:nvPr>
            <p:ph type="ftr" sz="quarter" idx="11"/>
          </p:nvPr>
        </p:nvSpPr>
        <p:spPr>
          <a:xfrm>
            <a:off x="457200" y="6629400"/>
            <a:ext cx="8534400" cy="22860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800" smtClean="0">
                <a:solidFill>
                  <a:schemeClr val="bg2"/>
                </a:solidFill>
                <a:latin typeface="Verdana" pitchFamily="34" charset="0"/>
              </a:rPr>
              <a:t>Source: United Nations, Department of Economic and Social Affairs, Population Division (2011): World Population Prospects, the 2010 Revision. New York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36" y="838200"/>
            <a:ext cx="886905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5</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8662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618" y="1132458"/>
            <a:ext cx="4217266"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Rectangle 3"/>
          <p:cNvSpPr>
            <a:spLocks noChangeArrowheads="1"/>
          </p:cNvSpPr>
          <p:nvPr/>
        </p:nvSpPr>
        <p:spPr bwMode="auto">
          <a:xfrm>
            <a:off x="616200" y="76200"/>
            <a:ext cx="791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World: Population by age groups</a:t>
            </a:r>
            <a:endParaRPr lang="en-US" altLang="en-US" sz="3400" b="1" dirty="0">
              <a:solidFill>
                <a:schemeClr val="tx2"/>
              </a:solidFill>
              <a:latin typeface="Arial Narrow" pitchFamily="34" charset="0"/>
            </a:endParaRPr>
          </a:p>
        </p:txBody>
      </p:sp>
      <p:sp>
        <p:nvSpPr>
          <p:cNvPr id="11"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5</a:t>
            </a:r>
            <a:endParaRPr lang="en-US" sz="3200" b="1" dirty="0">
              <a:solidFill>
                <a:schemeClr val="bg1"/>
              </a:solidFill>
              <a:effectLst>
                <a:outerShdw blurRad="38100" dist="38100" dir="2700000" algn="tl">
                  <a:srgbClr val="000000">
                    <a:alpha val="43137"/>
                  </a:srgbClr>
                </a:outerShdw>
              </a:effectLst>
            </a:endParaRPr>
          </a:p>
        </p:txBody>
      </p:sp>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971" y="1295824"/>
            <a:ext cx="2330549"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432" y="1295824"/>
            <a:ext cx="2330549"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12"/>
          <p:cNvSpPr txBox="1">
            <a:spLocks noChangeArrowheads="1"/>
          </p:cNvSpPr>
          <p:nvPr/>
        </p:nvSpPr>
        <p:spPr bwMode="auto">
          <a:xfrm>
            <a:off x="4676830" y="5715258"/>
            <a:ext cx="4267199" cy="713460"/>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36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2200" b="1" dirty="0" smtClean="0">
                <a:solidFill>
                  <a:schemeClr val="tx1">
                    <a:lumMod val="65000"/>
                    <a:lumOff val="35000"/>
                  </a:schemeClr>
                </a:solidFill>
                <a:latin typeface="Arial Narrow" pitchFamily="34" charset="0"/>
              </a:rPr>
              <a:t>In 2050, 33% of all people worldwide will be age 50 or older.</a:t>
            </a:r>
            <a:endParaRPr lang="en-GB" altLang="en-US" sz="2200" b="1" dirty="0">
              <a:solidFill>
                <a:schemeClr val="tx1">
                  <a:lumMod val="65000"/>
                  <a:lumOff val="35000"/>
                </a:schemeClr>
              </a:solidFill>
              <a:latin typeface="Arial Narrow" pitchFamily="34" charset="0"/>
            </a:endParaRPr>
          </a:p>
        </p:txBody>
      </p:sp>
      <p:sp>
        <p:nvSpPr>
          <p:cNvPr id="28679" name="Text Box 16"/>
          <p:cNvSpPr txBox="1">
            <a:spLocks noChangeArrowheads="1"/>
          </p:cNvSpPr>
          <p:nvPr/>
        </p:nvSpPr>
        <p:spPr bwMode="auto">
          <a:xfrm>
            <a:off x="1" y="827293"/>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chemeClr val="tx1">
                    <a:lumMod val="65000"/>
                    <a:lumOff val="35000"/>
                  </a:schemeClr>
                </a:solidFill>
                <a:latin typeface="Arial Narrow" pitchFamily="34" charset="0"/>
              </a:rPr>
              <a:t>Millions</a:t>
            </a:r>
            <a:endParaRPr lang="en-GB" altLang="en-US" sz="2400" b="1" dirty="0">
              <a:solidFill>
                <a:schemeClr val="tx1">
                  <a:lumMod val="65000"/>
                  <a:lumOff val="35000"/>
                </a:schemeClr>
              </a:solidFill>
              <a:latin typeface="Arial Narrow" pitchFamily="34" charset="0"/>
            </a:endParaRPr>
          </a:p>
        </p:txBody>
      </p:sp>
      <p:sp>
        <p:nvSpPr>
          <p:cNvPr id="22" name="Text Box 16"/>
          <p:cNvSpPr txBox="1">
            <a:spLocks noChangeArrowheads="1"/>
          </p:cNvSpPr>
          <p:nvPr/>
        </p:nvSpPr>
        <p:spPr bwMode="auto">
          <a:xfrm>
            <a:off x="4568981" y="827293"/>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chemeClr val="tx1">
                    <a:lumMod val="65000"/>
                    <a:lumOff val="35000"/>
                  </a:schemeClr>
                </a:solidFill>
                <a:latin typeface="Arial Narrow" pitchFamily="34" charset="0"/>
              </a:rPr>
              <a:t>Percent of total populat</a:t>
            </a:r>
            <a:r>
              <a:rPr lang="en-US" altLang="en-US" sz="2400" b="1" dirty="0" smtClean="0">
                <a:solidFill>
                  <a:schemeClr val="tx1">
                    <a:lumMod val="75000"/>
                    <a:lumOff val="25000"/>
                  </a:schemeClr>
                </a:solidFill>
                <a:latin typeface="Arial Narrow" pitchFamily="34" charset="0"/>
              </a:rPr>
              <a:t>ion</a:t>
            </a:r>
            <a:endParaRPr lang="en-GB" altLang="en-US" sz="2400" b="1" dirty="0">
              <a:solidFill>
                <a:schemeClr val="tx1">
                  <a:lumMod val="75000"/>
                  <a:lumOff val="25000"/>
                </a:schemeClr>
              </a:solidFill>
              <a:latin typeface="Arial Narrow" pitchFamily="34" charset="0"/>
            </a:endParaRPr>
          </a:p>
        </p:txBody>
      </p:sp>
      <p:sp>
        <p:nvSpPr>
          <p:cNvPr id="24" name="TextBox 23"/>
          <p:cNvSpPr txBox="1"/>
          <p:nvPr/>
        </p:nvSpPr>
        <p:spPr>
          <a:xfrm>
            <a:off x="0" y="658100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Tree>
    <p:extLst>
      <p:ext uri="{BB962C8B-B14F-4D97-AF65-F5344CB8AC3E}">
        <p14:creationId xmlns:p14="http://schemas.microsoft.com/office/powerpoint/2010/main" val="30223455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37664"/>
            <a:ext cx="4217267"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Rectangle 3"/>
          <p:cNvSpPr>
            <a:spLocks noChangeArrowheads="1"/>
          </p:cNvSpPr>
          <p:nvPr/>
        </p:nvSpPr>
        <p:spPr bwMode="auto">
          <a:xfrm>
            <a:off x="616200" y="76200"/>
            <a:ext cx="791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Asia: Population by age groups</a:t>
            </a:r>
            <a:endParaRPr lang="en-US" altLang="en-US" sz="3400" b="1" dirty="0">
              <a:solidFill>
                <a:schemeClr val="tx2"/>
              </a:solidFill>
              <a:latin typeface="Arial Narrow" pitchFamily="34" charset="0"/>
            </a:endParaRPr>
          </a:p>
        </p:txBody>
      </p:sp>
      <p:sp>
        <p:nvSpPr>
          <p:cNvPr id="11"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5</a:t>
            </a:r>
            <a:endParaRPr lang="en-US" sz="3200" b="1" dirty="0">
              <a:solidFill>
                <a:schemeClr val="bg1"/>
              </a:solidFill>
              <a:effectLst>
                <a:outerShdw blurRad="38100" dist="38100" dir="2700000" algn="tl">
                  <a:srgbClr val="000000">
                    <a:alpha val="43137"/>
                  </a:srgbClr>
                </a:outerShdw>
              </a:effectLst>
            </a:endParaRPr>
          </a:p>
        </p:txBody>
      </p:sp>
      <p:sp>
        <p:nvSpPr>
          <p:cNvPr id="28679" name="Text Box 16"/>
          <p:cNvSpPr txBox="1">
            <a:spLocks noChangeArrowheads="1"/>
          </p:cNvSpPr>
          <p:nvPr/>
        </p:nvSpPr>
        <p:spPr bwMode="auto">
          <a:xfrm>
            <a:off x="1" y="827293"/>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chemeClr val="tx1">
                    <a:lumMod val="75000"/>
                    <a:lumOff val="25000"/>
                  </a:schemeClr>
                </a:solidFill>
                <a:latin typeface="Arial Narrow" pitchFamily="34" charset="0"/>
              </a:rPr>
              <a:t>Millions</a:t>
            </a:r>
            <a:endParaRPr lang="en-GB" altLang="en-US" sz="2400" b="1" dirty="0">
              <a:solidFill>
                <a:schemeClr val="tx1">
                  <a:lumMod val="75000"/>
                  <a:lumOff val="25000"/>
                </a:schemeClr>
              </a:solidFill>
              <a:latin typeface="Arial Narrow" pitchFamily="34" charset="0"/>
            </a:endParaRPr>
          </a:p>
        </p:txBody>
      </p:sp>
      <p:sp>
        <p:nvSpPr>
          <p:cNvPr id="22" name="Text Box 16"/>
          <p:cNvSpPr txBox="1">
            <a:spLocks noChangeArrowheads="1"/>
          </p:cNvSpPr>
          <p:nvPr/>
        </p:nvSpPr>
        <p:spPr bwMode="auto">
          <a:xfrm>
            <a:off x="4568981" y="827293"/>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chemeClr val="tx1">
                    <a:lumMod val="75000"/>
                    <a:lumOff val="25000"/>
                  </a:schemeClr>
                </a:solidFill>
                <a:latin typeface="Arial Narrow" pitchFamily="34" charset="0"/>
              </a:rPr>
              <a:t>Percent of total population</a:t>
            </a:r>
            <a:endParaRPr lang="en-GB" altLang="en-US" sz="2400" b="1" dirty="0">
              <a:solidFill>
                <a:schemeClr val="tx1">
                  <a:lumMod val="75000"/>
                  <a:lumOff val="25000"/>
                </a:schemeClr>
              </a:solidFill>
              <a:latin typeface="Arial Narrow" pitchFamily="34" charset="0"/>
            </a:endParaRPr>
          </a:p>
        </p:txBody>
      </p:sp>
      <p:sp>
        <p:nvSpPr>
          <p:cNvPr id="24" name="TextBox 23"/>
          <p:cNvSpPr txBox="1"/>
          <p:nvPr/>
        </p:nvSpPr>
        <p:spPr>
          <a:xfrm>
            <a:off x="0" y="658100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12" name="Text Box 12"/>
          <p:cNvSpPr txBox="1">
            <a:spLocks noChangeArrowheads="1"/>
          </p:cNvSpPr>
          <p:nvPr/>
        </p:nvSpPr>
        <p:spPr bwMode="auto">
          <a:xfrm>
            <a:off x="4676830" y="5029200"/>
            <a:ext cx="4267199" cy="1390568"/>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36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2200" b="1" dirty="0" smtClean="0">
                <a:latin typeface="Arial Narrow" pitchFamily="34" charset="0"/>
              </a:rPr>
              <a:t>By the end of the century, Asia might have 2.2 </a:t>
            </a:r>
            <a:r>
              <a:rPr lang="en-US" altLang="en-US" sz="2200" b="1" i="1" dirty="0" smtClean="0">
                <a:latin typeface="Arial Narrow" pitchFamily="34" charset="0"/>
              </a:rPr>
              <a:t>billion</a:t>
            </a:r>
            <a:r>
              <a:rPr lang="en-US" altLang="en-US" sz="2200" b="1" dirty="0" smtClean="0">
                <a:latin typeface="Arial Narrow" pitchFamily="34" charset="0"/>
              </a:rPr>
              <a:t> people age 50 and above – 1 billion more than people under the age of 25.</a:t>
            </a:r>
            <a:endParaRPr lang="en-GB" altLang="en-US" sz="2200" b="1" dirty="0">
              <a:latin typeface="Arial Narrow" pitchFamily="34" charset="0"/>
            </a:endParaRPr>
          </a:p>
        </p:txBody>
      </p:sp>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4531" y="1295400"/>
            <a:ext cx="2330549"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5282" y="1295400"/>
            <a:ext cx="2330549"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654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424" y="1133923"/>
            <a:ext cx="4217267"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Rectangle 3"/>
          <p:cNvSpPr>
            <a:spLocks noChangeArrowheads="1"/>
          </p:cNvSpPr>
          <p:nvPr/>
        </p:nvSpPr>
        <p:spPr bwMode="auto">
          <a:xfrm>
            <a:off x="616200" y="76200"/>
            <a:ext cx="791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Africa: Population by age groups</a:t>
            </a:r>
            <a:endParaRPr lang="en-US" altLang="en-US" sz="3400" b="1" dirty="0">
              <a:solidFill>
                <a:schemeClr val="tx2"/>
              </a:solidFill>
              <a:latin typeface="Arial Narrow" pitchFamily="34" charset="0"/>
            </a:endParaRPr>
          </a:p>
        </p:txBody>
      </p:sp>
      <p:sp>
        <p:nvSpPr>
          <p:cNvPr id="11"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5</a:t>
            </a:r>
            <a:endParaRPr lang="en-US" sz="3200" b="1" dirty="0">
              <a:solidFill>
                <a:schemeClr val="bg1"/>
              </a:solidFill>
              <a:effectLst>
                <a:outerShdw blurRad="38100" dist="38100" dir="2700000" algn="tl">
                  <a:srgbClr val="000000">
                    <a:alpha val="43137"/>
                  </a:srgbClr>
                </a:outerShdw>
              </a:effectLst>
            </a:endParaRPr>
          </a:p>
        </p:txBody>
      </p:sp>
      <p:sp>
        <p:nvSpPr>
          <p:cNvPr id="28679" name="Text Box 16"/>
          <p:cNvSpPr txBox="1">
            <a:spLocks noChangeArrowheads="1"/>
          </p:cNvSpPr>
          <p:nvPr/>
        </p:nvSpPr>
        <p:spPr bwMode="auto">
          <a:xfrm>
            <a:off x="1" y="827293"/>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chemeClr val="tx1">
                    <a:lumMod val="75000"/>
                    <a:lumOff val="25000"/>
                  </a:schemeClr>
                </a:solidFill>
                <a:latin typeface="Arial Narrow" pitchFamily="34" charset="0"/>
              </a:rPr>
              <a:t>Millions</a:t>
            </a:r>
            <a:endParaRPr lang="en-GB" altLang="en-US" sz="2400" b="1" dirty="0">
              <a:solidFill>
                <a:schemeClr val="tx1">
                  <a:lumMod val="75000"/>
                  <a:lumOff val="25000"/>
                </a:schemeClr>
              </a:solidFill>
              <a:latin typeface="Arial Narrow" pitchFamily="34" charset="0"/>
            </a:endParaRPr>
          </a:p>
        </p:txBody>
      </p:sp>
      <p:sp>
        <p:nvSpPr>
          <p:cNvPr id="22" name="Text Box 16"/>
          <p:cNvSpPr txBox="1">
            <a:spLocks noChangeArrowheads="1"/>
          </p:cNvSpPr>
          <p:nvPr/>
        </p:nvSpPr>
        <p:spPr bwMode="auto">
          <a:xfrm>
            <a:off x="4568981" y="827293"/>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chemeClr val="tx1">
                    <a:lumMod val="75000"/>
                    <a:lumOff val="25000"/>
                  </a:schemeClr>
                </a:solidFill>
                <a:latin typeface="Arial Narrow" pitchFamily="34" charset="0"/>
              </a:rPr>
              <a:t>Percent of total population</a:t>
            </a:r>
            <a:endParaRPr lang="en-GB" altLang="en-US" sz="2400" b="1" dirty="0">
              <a:solidFill>
                <a:schemeClr val="tx1">
                  <a:lumMod val="75000"/>
                  <a:lumOff val="25000"/>
                </a:schemeClr>
              </a:solidFill>
              <a:latin typeface="Arial Narrow" pitchFamily="34" charset="0"/>
            </a:endParaRPr>
          </a:p>
        </p:txBody>
      </p:sp>
      <p:sp>
        <p:nvSpPr>
          <p:cNvPr id="24" name="TextBox 23"/>
          <p:cNvSpPr txBox="1"/>
          <p:nvPr/>
        </p:nvSpPr>
        <p:spPr>
          <a:xfrm>
            <a:off x="0" y="658100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12" name="Text Box 12"/>
          <p:cNvSpPr txBox="1">
            <a:spLocks noChangeArrowheads="1"/>
          </p:cNvSpPr>
          <p:nvPr/>
        </p:nvSpPr>
        <p:spPr bwMode="auto">
          <a:xfrm>
            <a:off x="4676830" y="5375256"/>
            <a:ext cx="4267199" cy="1052014"/>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36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2200" b="1" dirty="0" smtClean="0">
                <a:latin typeface="Arial Narrow" pitchFamily="34" charset="0"/>
              </a:rPr>
              <a:t>Today, 60% of Africa’s population are children and young adults under the age of 25.</a:t>
            </a:r>
            <a:endParaRPr lang="en-GB" altLang="en-US" sz="2200" b="1" dirty="0">
              <a:latin typeface="Arial Narrow" pitchFamily="34" charset="0"/>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4805" y="1290064"/>
            <a:ext cx="2330549"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3451" y="1290317"/>
            <a:ext cx="2330549"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696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WorldPopulation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8392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7"/>
          <p:cNvSpPr>
            <a:spLocks noChangeArrowheads="1"/>
          </p:cNvSpPr>
          <p:nvPr/>
        </p:nvSpPr>
        <p:spPr bwMode="auto">
          <a:xfrm>
            <a:off x="7772400" y="5562600"/>
            <a:ext cx="685800" cy="652311"/>
          </a:xfrm>
          <a:prstGeom prst="ellipse">
            <a:avLst/>
          </a:prstGeom>
          <a:solidFill>
            <a:schemeClr val="bg1">
              <a:alpha val="5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sz="2200" b="1" dirty="0">
              <a:latin typeface="+mj-lt"/>
            </a:endParaRPr>
          </a:p>
        </p:txBody>
      </p:sp>
      <p:sp>
        <p:nvSpPr>
          <p:cNvPr id="3" name="Left Arrow 2"/>
          <p:cNvSpPr/>
          <p:nvPr/>
        </p:nvSpPr>
        <p:spPr bwMode="auto">
          <a:xfrm>
            <a:off x="107748" y="4800600"/>
            <a:ext cx="4541908" cy="1221581"/>
          </a:xfrm>
          <a:prstGeom prst="leftArrow">
            <a:avLst/>
          </a:prstGeom>
          <a:solidFill>
            <a:schemeClr val="bg1">
              <a:alpha val="87000"/>
            </a:schemeClr>
          </a:solidFill>
          <a:ln w="3810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j-lt"/>
              </a:rPr>
              <a:t>Scale would have to be extended by 492 feet (150 m</a:t>
            </a:r>
            <a:r>
              <a:rPr lang="en-US" sz="1600" b="1" dirty="0">
                <a:latin typeface="+mj-lt"/>
              </a:rPr>
              <a:t>)</a:t>
            </a:r>
            <a:r>
              <a:rPr lang="en-US" sz="1600" b="1" dirty="0" smtClean="0">
                <a:latin typeface="+mj-lt"/>
              </a:rPr>
              <a:t/>
            </a:r>
            <a:br>
              <a:rPr lang="en-US" sz="1600" b="1" dirty="0" smtClean="0">
                <a:latin typeface="+mj-lt"/>
              </a:rPr>
            </a:br>
            <a:r>
              <a:rPr lang="en-US" sz="1600" b="1" dirty="0" smtClean="0">
                <a:latin typeface="+mj-lt"/>
              </a:rPr>
              <a:t>to correctly represent world population growth.</a:t>
            </a:r>
            <a:endParaRPr kumimoji="0" lang="en-US" sz="1600" b="1" i="0" u="none" strike="noStrike" cap="none" normalizeH="0" baseline="0" dirty="0" smtClean="0">
              <a:ln>
                <a:noFill/>
              </a:ln>
              <a:solidFill>
                <a:schemeClr val="tx1"/>
              </a:solidFill>
              <a:effectLst/>
              <a:latin typeface="+mj-lt"/>
            </a:endParaRPr>
          </a:p>
        </p:txBody>
      </p:sp>
      <p:sp>
        <p:nvSpPr>
          <p:cNvPr id="11"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Modern “Population Explosion”</a:t>
            </a:r>
            <a:endParaRPr lang="en-US" altLang="en-US" sz="2200" b="1" dirty="0">
              <a:solidFill>
                <a:schemeClr val="tx2"/>
              </a:solidFill>
              <a:latin typeface="Arial Narrow" pitchFamily="34" charset="0"/>
            </a:endParaRPr>
          </a:p>
        </p:txBody>
      </p:sp>
      <p:sp>
        <p:nvSpPr>
          <p:cNvPr id="12"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19082362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37176"/>
            <a:ext cx="4217267"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Rectangle 3"/>
          <p:cNvSpPr>
            <a:spLocks noChangeArrowheads="1"/>
          </p:cNvSpPr>
          <p:nvPr/>
        </p:nvSpPr>
        <p:spPr bwMode="auto">
          <a:xfrm>
            <a:off x="616200" y="76200"/>
            <a:ext cx="791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Europe: Population by age groups</a:t>
            </a:r>
            <a:endParaRPr lang="en-US" altLang="en-US" sz="3400" b="1" dirty="0">
              <a:solidFill>
                <a:schemeClr val="tx2"/>
              </a:solidFill>
              <a:latin typeface="Arial Narrow" pitchFamily="34" charset="0"/>
            </a:endParaRPr>
          </a:p>
        </p:txBody>
      </p:sp>
      <p:sp>
        <p:nvSpPr>
          <p:cNvPr id="11"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5</a:t>
            </a:r>
            <a:endParaRPr lang="en-US" sz="3200" b="1" dirty="0">
              <a:solidFill>
                <a:schemeClr val="bg1"/>
              </a:solidFill>
              <a:effectLst>
                <a:outerShdw blurRad="38100" dist="38100" dir="2700000" algn="tl">
                  <a:srgbClr val="000000">
                    <a:alpha val="43137"/>
                  </a:srgbClr>
                </a:outerShdw>
              </a:effectLst>
            </a:endParaRPr>
          </a:p>
        </p:txBody>
      </p:sp>
      <p:sp>
        <p:nvSpPr>
          <p:cNvPr id="28679" name="Text Box 16"/>
          <p:cNvSpPr txBox="1">
            <a:spLocks noChangeArrowheads="1"/>
          </p:cNvSpPr>
          <p:nvPr/>
        </p:nvSpPr>
        <p:spPr bwMode="auto">
          <a:xfrm>
            <a:off x="1" y="827293"/>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chemeClr val="tx1">
                    <a:lumMod val="75000"/>
                    <a:lumOff val="25000"/>
                  </a:schemeClr>
                </a:solidFill>
                <a:latin typeface="Arial Narrow" pitchFamily="34" charset="0"/>
              </a:rPr>
              <a:t>Millions</a:t>
            </a:r>
            <a:endParaRPr lang="en-GB" altLang="en-US" sz="2400" b="1" dirty="0">
              <a:solidFill>
                <a:schemeClr val="tx1">
                  <a:lumMod val="75000"/>
                  <a:lumOff val="25000"/>
                </a:schemeClr>
              </a:solidFill>
              <a:latin typeface="Arial Narrow" pitchFamily="34" charset="0"/>
            </a:endParaRPr>
          </a:p>
        </p:txBody>
      </p:sp>
      <p:sp>
        <p:nvSpPr>
          <p:cNvPr id="22" name="Text Box 16"/>
          <p:cNvSpPr txBox="1">
            <a:spLocks noChangeArrowheads="1"/>
          </p:cNvSpPr>
          <p:nvPr/>
        </p:nvSpPr>
        <p:spPr bwMode="auto">
          <a:xfrm>
            <a:off x="4568981" y="827293"/>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chemeClr val="tx1">
                    <a:lumMod val="75000"/>
                    <a:lumOff val="25000"/>
                  </a:schemeClr>
                </a:solidFill>
                <a:latin typeface="Arial Narrow" pitchFamily="34" charset="0"/>
              </a:rPr>
              <a:t>Percent of total population</a:t>
            </a:r>
            <a:endParaRPr lang="en-GB" altLang="en-US" sz="2400" b="1" dirty="0">
              <a:solidFill>
                <a:schemeClr val="tx1">
                  <a:lumMod val="75000"/>
                  <a:lumOff val="25000"/>
                </a:schemeClr>
              </a:solidFill>
              <a:latin typeface="Arial Narrow" pitchFamily="34" charset="0"/>
            </a:endParaRPr>
          </a:p>
        </p:txBody>
      </p:sp>
      <p:sp>
        <p:nvSpPr>
          <p:cNvPr id="24" name="TextBox 23"/>
          <p:cNvSpPr txBox="1"/>
          <p:nvPr/>
        </p:nvSpPr>
        <p:spPr>
          <a:xfrm>
            <a:off x="0" y="658100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12" name="Text Box 12"/>
          <p:cNvSpPr txBox="1">
            <a:spLocks noChangeArrowheads="1"/>
          </p:cNvSpPr>
          <p:nvPr/>
        </p:nvSpPr>
        <p:spPr bwMode="auto">
          <a:xfrm>
            <a:off x="4676830" y="5731986"/>
            <a:ext cx="4267199" cy="713460"/>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36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2200" b="1" dirty="0" smtClean="0">
                <a:latin typeface="Arial Narrow" pitchFamily="34" charset="0"/>
              </a:rPr>
              <a:t>In 35 years, 46% of the European population will age 50 or above.</a:t>
            </a:r>
            <a:endParaRPr lang="en-GB" altLang="en-US" sz="2200" b="1" dirty="0">
              <a:latin typeface="Arial Narrow" pitchFamily="34"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349" y="1295400"/>
            <a:ext cx="2330549"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429" y="1295400"/>
            <a:ext cx="2330549"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6094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616200" y="76200"/>
            <a:ext cx="791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Population age structure</a:t>
            </a:r>
            <a:endParaRPr lang="en-US" altLang="en-US" sz="3400" b="1" dirty="0">
              <a:solidFill>
                <a:schemeClr val="tx2"/>
              </a:solidFill>
              <a:latin typeface="Arial Narrow" pitchFamily="34" charset="0"/>
            </a:endParaRPr>
          </a:p>
        </p:txBody>
      </p:sp>
      <p:sp>
        <p:nvSpPr>
          <p:cNvPr id="28679" name="Text Box 16"/>
          <p:cNvSpPr txBox="1">
            <a:spLocks noChangeArrowheads="1"/>
          </p:cNvSpPr>
          <p:nvPr/>
        </p:nvSpPr>
        <p:spPr bwMode="auto">
          <a:xfrm>
            <a:off x="952500" y="117212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latin typeface="Arial Narrow" pitchFamily="34" charset="0"/>
              </a:rPr>
              <a:t>Africa</a:t>
            </a:r>
            <a:endParaRPr lang="en-GB" altLang="en-US" sz="2400" b="1" dirty="0">
              <a:latin typeface="Arial Narrow" pitchFamily="34" charset="0"/>
            </a:endParaRPr>
          </a:p>
        </p:txBody>
      </p:sp>
      <p:sp>
        <p:nvSpPr>
          <p:cNvPr id="28680" name="Text Box 17"/>
          <p:cNvSpPr txBox="1">
            <a:spLocks noChangeArrowheads="1"/>
          </p:cNvSpPr>
          <p:nvPr/>
        </p:nvSpPr>
        <p:spPr bwMode="auto">
          <a:xfrm>
            <a:off x="5334000" y="1173091"/>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latin typeface="Arial Narrow" pitchFamily="34" charset="0"/>
              </a:rPr>
              <a:t>Europe</a:t>
            </a:r>
            <a:endParaRPr lang="en-GB" altLang="en-US" sz="2400" b="1" dirty="0">
              <a:latin typeface="Arial Narrow" pitchFamily="34" charset="0"/>
            </a:endParaRPr>
          </a:p>
        </p:txBody>
      </p:sp>
      <p:sp>
        <p:nvSpPr>
          <p:cNvPr id="28681" name="Text Box 18"/>
          <p:cNvSpPr txBox="1">
            <a:spLocks noChangeArrowheads="1"/>
          </p:cNvSpPr>
          <p:nvPr/>
        </p:nvSpPr>
        <p:spPr bwMode="auto">
          <a:xfrm>
            <a:off x="0" y="762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a:latin typeface="Arial Narrow" pitchFamily="34" charset="0"/>
              </a:rPr>
              <a:t>Population by age groups in percent of total population, 1950-2100</a:t>
            </a:r>
          </a:p>
        </p:txBody>
      </p:sp>
      <p:sp>
        <p:nvSpPr>
          <p:cNvPr id="19" name="Footer Placeholder 3"/>
          <p:cNvSpPr>
            <a:spLocks noGrp="1"/>
          </p:cNvSpPr>
          <p:nvPr>
            <p:ph type="ftr" sz="quarter" idx="11"/>
          </p:nvPr>
        </p:nvSpPr>
        <p:spPr>
          <a:xfrm>
            <a:off x="0" y="6629400"/>
            <a:ext cx="8991600" cy="22860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800" b="1" dirty="0" smtClean="0">
                <a:solidFill>
                  <a:schemeClr val="bg2"/>
                </a:solidFill>
                <a:latin typeface="Verdana" pitchFamily="34" charset="0"/>
              </a:rPr>
              <a:t>Source:</a:t>
            </a:r>
            <a:r>
              <a:rPr lang="en-US" altLang="en-US" sz="800" dirty="0" smtClean="0">
                <a:solidFill>
                  <a:schemeClr val="bg2"/>
                </a:solidFill>
                <a:latin typeface="Verdana" pitchFamily="34" charset="0"/>
              </a:rPr>
              <a:t> United Nations, Department of Economic and Social Affairs, Population Division (2013): World Population Prospects, the 2012 Revision. New York</a:t>
            </a:r>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132" y="1601170"/>
            <a:ext cx="3585068" cy="449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596181"/>
            <a:ext cx="3589045" cy="4500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13"/>
          <p:cNvSpPr>
            <a:spLocks noChangeArrowheads="1"/>
          </p:cNvSpPr>
          <p:nvPr/>
        </p:nvSpPr>
        <p:spPr bwMode="auto">
          <a:xfrm>
            <a:off x="8366006" y="2928847"/>
            <a:ext cx="114500" cy="981620"/>
          </a:xfrm>
          <a:prstGeom prst="upDownArrow">
            <a:avLst>
              <a:gd name="adj1" fmla="val 50000"/>
              <a:gd name="adj2" fmla="val 120000"/>
            </a:avLst>
          </a:prstGeom>
          <a:solidFill>
            <a:schemeClr val="tx1"/>
          </a:solidFill>
          <a:ln w="9525">
            <a:solidFill>
              <a:schemeClr val="tx1"/>
            </a:solidFill>
            <a:miter lim="800000"/>
            <a:headEnd/>
            <a:tailEnd/>
          </a:ln>
          <a:effectLst>
            <a:outerShdw dist="35921" dir="2700000" algn="ctr" rotWithShape="0">
              <a:schemeClr val="bg2"/>
            </a:outerShdw>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11" name="Oval 9"/>
          <p:cNvSpPr>
            <a:spLocks noChangeArrowheads="1"/>
          </p:cNvSpPr>
          <p:nvPr/>
        </p:nvSpPr>
        <p:spPr bwMode="auto">
          <a:xfrm>
            <a:off x="6977639" y="3402184"/>
            <a:ext cx="228600" cy="240249"/>
          </a:xfrm>
          <a:prstGeom prst="ellipse">
            <a:avLst/>
          </a:prstGeom>
          <a:solidFill>
            <a:schemeClr val="bg1">
              <a:alpha val="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12" name="Oval 9"/>
          <p:cNvSpPr>
            <a:spLocks noChangeArrowheads="1"/>
          </p:cNvSpPr>
          <p:nvPr/>
        </p:nvSpPr>
        <p:spPr bwMode="auto">
          <a:xfrm>
            <a:off x="6641048" y="3659906"/>
            <a:ext cx="228600" cy="240249"/>
          </a:xfrm>
          <a:prstGeom prst="ellipse">
            <a:avLst/>
          </a:prstGeom>
          <a:solidFill>
            <a:schemeClr val="bg1">
              <a:alpha val="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13" name="Text Box 12"/>
          <p:cNvSpPr txBox="1">
            <a:spLocks noChangeArrowheads="1"/>
          </p:cNvSpPr>
          <p:nvPr/>
        </p:nvSpPr>
        <p:spPr bwMode="auto">
          <a:xfrm>
            <a:off x="152400" y="6243935"/>
            <a:ext cx="8839200" cy="374906"/>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36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200" b="1" dirty="0" smtClean="0">
                <a:latin typeface="Arial Narrow" pitchFamily="34" charset="0"/>
              </a:rPr>
              <a:t>Europe’s “demographic window” has closed; high old-age dependency burden.</a:t>
            </a:r>
            <a:endParaRPr lang="en-GB" altLang="en-US" sz="2200" b="1" dirty="0">
              <a:latin typeface="Arial Narrow" pitchFamily="34" charset="0"/>
            </a:endParaRPr>
          </a:p>
        </p:txBody>
      </p:sp>
      <p:sp>
        <p:nvSpPr>
          <p:cNvPr id="14"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5</a:t>
            </a:r>
            <a:endParaRPr lang="en-US" sz="3200" b="1" dirty="0">
              <a:solidFill>
                <a:schemeClr val="bg1"/>
              </a:solidFill>
              <a:effectLst>
                <a:outerShdw blurRad="38100" dist="38100" dir="2700000" algn="tl">
                  <a:srgbClr val="000000">
                    <a:alpha val="43137"/>
                  </a:srgbClr>
                </a:outerShdw>
              </a:effectLst>
            </a:endParaRPr>
          </a:p>
        </p:txBody>
      </p:sp>
      <p:sp>
        <p:nvSpPr>
          <p:cNvPr id="15" name="AutoShape 11"/>
          <p:cNvSpPr>
            <a:spLocks noChangeArrowheads="1"/>
          </p:cNvSpPr>
          <p:nvPr/>
        </p:nvSpPr>
        <p:spPr bwMode="auto">
          <a:xfrm>
            <a:off x="1975376" y="1780267"/>
            <a:ext cx="180000" cy="2334533"/>
          </a:xfrm>
          <a:prstGeom prst="upDownArrow">
            <a:avLst>
              <a:gd name="adj1" fmla="val 50000"/>
              <a:gd name="adj2" fmla="val 108000"/>
            </a:avLst>
          </a:prstGeom>
          <a:solidFill>
            <a:srgbClr val="FFFF00"/>
          </a:solidFill>
          <a:ln w="9525">
            <a:solidFill>
              <a:schemeClr val="tx1"/>
            </a:solidFill>
            <a:miter lim="800000"/>
            <a:headEnd/>
            <a:tailEnd/>
          </a:ln>
          <a:effectLst>
            <a:outerShdw dist="35921" dir="2700000" algn="ctr" rotWithShape="0">
              <a:schemeClr val="bg2"/>
            </a:outerShdw>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Tree>
    <p:extLst>
      <p:ext uri="{BB962C8B-B14F-4D97-AF65-F5344CB8AC3E}">
        <p14:creationId xmlns:p14="http://schemas.microsoft.com/office/powerpoint/2010/main" val="13096661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GB" sz="2800">
              <a:solidFill>
                <a:srgbClr val="FF0000"/>
              </a:solidFill>
              <a:latin typeface="Arial Narrow" pitchFamily="34" charset="0"/>
            </a:endParaRPr>
          </a:p>
        </p:txBody>
      </p:sp>
      <p:sp>
        <p:nvSpPr>
          <p:cNvPr id="26627" name="Text Box 4"/>
          <p:cNvSpPr txBox="1">
            <a:spLocks noChangeArrowheads="1"/>
          </p:cNvSpPr>
          <p:nvPr/>
        </p:nvSpPr>
        <p:spPr bwMode="auto">
          <a:xfrm>
            <a:off x="616200" y="63500"/>
            <a:ext cx="7946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US" sz="3200" b="1" dirty="0" smtClean="0">
                <a:latin typeface="+mj-lt"/>
              </a:rPr>
              <a:t>Prime working-age population</a:t>
            </a:r>
            <a:r>
              <a:rPr lang="en-US" altLang="en-US" sz="2400" b="1" dirty="0" smtClean="0">
                <a:solidFill>
                  <a:schemeClr val="tx2"/>
                </a:solidFill>
                <a:latin typeface="Arial Narrow" pitchFamily="34" charset="0"/>
              </a:rPr>
              <a:t>(age </a:t>
            </a:r>
            <a:r>
              <a:rPr lang="en-US" sz="2400" b="1" dirty="0" smtClean="0">
                <a:latin typeface="+mj-lt"/>
              </a:rPr>
              <a:t>20-34 years)</a:t>
            </a:r>
            <a:endParaRPr lang="en-GB" sz="2400" dirty="0" smtClean="0">
              <a:latin typeface="+mj-lt"/>
            </a:endParaRPr>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06450"/>
            <a:ext cx="8153400"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6"/>
          <p:cNvSpPr txBox="1">
            <a:spLocks noChangeArrowheads="1"/>
          </p:cNvSpPr>
          <p:nvPr/>
        </p:nvSpPr>
        <p:spPr bwMode="auto">
          <a:xfrm rot="-5400000">
            <a:off x="-825500" y="1930400"/>
            <a:ext cx="2749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t>percent of total population</a:t>
            </a:r>
            <a:endParaRPr lang="en-GB" sz="1600" b="1"/>
          </a:p>
        </p:txBody>
      </p:sp>
      <p:sp>
        <p:nvSpPr>
          <p:cNvPr id="24582" name="Oval 7"/>
          <p:cNvSpPr>
            <a:spLocks noChangeArrowheads="1"/>
          </p:cNvSpPr>
          <p:nvPr/>
        </p:nvSpPr>
        <p:spPr bwMode="auto">
          <a:xfrm>
            <a:off x="2349500" y="914400"/>
            <a:ext cx="1447800" cy="2286000"/>
          </a:xfrm>
          <a:prstGeom prst="ellipse">
            <a:avLst/>
          </a:prstGeom>
          <a:solidFill>
            <a:srgbClr val="FFFF00">
              <a:alpha val="25098"/>
            </a:srgbClr>
          </a:solidFill>
          <a:ln w="25400">
            <a:solidFill>
              <a:srgbClr val="FF6600"/>
            </a:solidFill>
            <a:round/>
            <a:headEnd/>
            <a:tailEnd/>
          </a:ln>
        </p:spPr>
        <p:txBody>
          <a:bodyPr wrap="none" anchor="ctr"/>
          <a:lstStyle/>
          <a:p>
            <a:endParaRPr lang="de-DE"/>
          </a:p>
        </p:txBody>
      </p:sp>
      <p:sp>
        <p:nvSpPr>
          <p:cNvPr id="112648" name="Text Box 8"/>
          <p:cNvSpPr txBox="1">
            <a:spLocks noChangeArrowheads="1"/>
          </p:cNvSpPr>
          <p:nvPr/>
        </p:nvSpPr>
        <p:spPr bwMode="auto">
          <a:xfrm>
            <a:off x="1073150" y="1054100"/>
            <a:ext cx="1276350" cy="830263"/>
          </a:xfrm>
          <a:prstGeom prst="rect">
            <a:avLst/>
          </a:prstGeom>
          <a:solidFill>
            <a:schemeClr val="bg1"/>
          </a:solidFill>
          <a:ln>
            <a:noFill/>
          </a:ln>
          <a:effectLst/>
        </p:spPr>
        <p:txBody>
          <a:bodyPr>
            <a:spAutoFit/>
          </a:bodyPr>
          <a:lstStyle/>
          <a:p>
            <a:pPr>
              <a:defRPr/>
            </a:pPr>
            <a:r>
              <a:rPr lang="en-US" sz="1600" b="1" dirty="0">
                <a:latin typeface="+mj-lt"/>
              </a:rPr>
              <a:t>Window</a:t>
            </a:r>
          </a:p>
          <a:p>
            <a:pPr>
              <a:defRPr/>
            </a:pPr>
            <a:r>
              <a:rPr lang="en-US" sz="1600" b="1" dirty="0">
                <a:latin typeface="+mj-lt"/>
              </a:rPr>
              <a:t>of economic </a:t>
            </a:r>
          </a:p>
          <a:p>
            <a:pPr>
              <a:defRPr/>
            </a:pPr>
            <a:r>
              <a:rPr lang="en-US" sz="1600" b="1" dirty="0">
                <a:latin typeface="+mj-lt"/>
              </a:rPr>
              <a:t>opportunity</a:t>
            </a:r>
            <a:endParaRPr lang="en-GB" sz="1600" b="1" dirty="0">
              <a:latin typeface="+mj-lt"/>
            </a:endParaRP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5</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21510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GB" sz="2800">
              <a:solidFill>
                <a:srgbClr val="FF0000"/>
              </a:solidFill>
              <a:latin typeface="Arial Narrow" pitchFamily="34" charset="0"/>
            </a:endParaRPr>
          </a:p>
        </p:txBody>
      </p:sp>
      <p:sp>
        <p:nvSpPr>
          <p:cNvPr id="27651" name="Text Box 4"/>
          <p:cNvSpPr txBox="1">
            <a:spLocks noChangeArrowheads="1"/>
          </p:cNvSpPr>
          <p:nvPr/>
        </p:nvSpPr>
        <p:spPr bwMode="auto">
          <a:xfrm>
            <a:off x="616200" y="50800"/>
            <a:ext cx="7946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US" altLang="en-US" sz="3200" b="1" dirty="0" smtClean="0">
                <a:solidFill>
                  <a:schemeClr val="tx2"/>
                </a:solidFill>
                <a:latin typeface="Arial Narrow" pitchFamily="34" charset="0"/>
              </a:rPr>
              <a:t>Population age 50+</a:t>
            </a:r>
            <a:endParaRPr lang="en-GB" sz="3200" dirty="0" smtClean="0">
              <a:latin typeface="+mj-lt"/>
            </a:endParaRPr>
          </a:p>
        </p:txBody>
      </p:sp>
      <p:sp>
        <p:nvSpPr>
          <p:cNvPr id="25604" name="Text Box 5"/>
          <p:cNvSpPr txBox="1">
            <a:spLocks noChangeArrowheads="1"/>
          </p:cNvSpPr>
          <p:nvPr/>
        </p:nvSpPr>
        <p:spPr bwMode="auto">
          <a:xfrm rot="-5400000">
            <a:off x="-825500" y="1930400"/>
            <a:ext cx="2749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t>percent of total population</a:t>
            </a:r>
            <a:endParaRPr lang="en-GB" sz="1600" b="1"/>
          </a:p>
        </p:txBody>
      </p:sp>
      <p:pic>
        <p:nvPicPr>
          <p:cNvPr id="256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93750"/>
            <a:ext cx="8153400"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Oval 7"/>
          <p:cNvSpPr>
            <a:spLocks noChangeArrowheads="1"/>
          </p:cNvSpPr>
          <p:nvPr/>
        </p:nvSpPr>
        <p:spPr bwMode="auto">
          <a:xfrm>
            <a:off x="6400800" y="838200"/>
            <a:ext cx="1447800" cy="1600200"/>
          </a:xfrm>
          <a:prstGeom prst="ellipse">
            <a:avLst/>
          </a:prstGeom>
          <a:solidFill>
            <a:srgbClr val="FFFF00">
              <a:alpha val="25098"/>
            </a:srgbClr>
          </a:solidFill>
          <a:ln w="25400">
            <a:solidFill>
              <a:srgbClr val="FF6600"/>
            </a:solidFill>
            <a:round/>
            <a:headEnd/>
            <a:tailEnd/>
          </a:ln>
        </p:spPr>
        <p:txBody>
          <a:bodyPr wrap="none" anchor="ctr"/>
          <a:lstStyle/>
          <a:p>
            <a:endParaRPr lang="de-DE"/>
          </a:p>
        </p:txBody>
      </p:sp>
      <p:sp>
        <p:nvSpPr>
          <p:cNvPr id="25607" name="Text Box 8"/>
          <p:cNvSpPr txBox="1">
            <a:spLocks noChangeArrowheads="1"/>
          </p:cNvSpPr>
          <p:nvPr/>
        </p:nvSpPr>
        <p:spPr bwMode="auto">
          <a:xfrm>
            <a:off x="6540500" y="3232150"/>
            <a:ext cx="1263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t>Population</a:t>
            </a:r>
          </a:p>
          <a:p>
            <a:pPr eaLnBrk="1" hangingPunct="1"/>
            <a:r>
              <a:rPr lang="en-US"/>
              <a:t>Ageing</a:t>
            </a:r>
            <a:endParaRPr lang="en-GB"/>
          </a:p>
        </p:txBody>
      </p:sp>
      <p:sp>
        <p:nvSpPr>
          <p:cNvPr id="25608" name="Oval 9"/>
          <p:cNvSpPr>
            <a:spLocks noChangeArrowheads="1"/>
          </p:cNvSpPr>
          <p:nvPr/>
        </p:nvSpPr>
        <p:spPr bwMode="auto">
          <a:xfrm>
            <a:off x="3371850" y="2667000"/>
            <a:ext cx="1447800" cy="2895600"/>
          </a:xfrm>
          <a:prstGeom prst="ellipse">
            <a:avLst/>
          </a:prstGeom>
          <a:solidFill>
            <a:srgbClr val="FFFF00">
              <a:alpha val="25098"/>
            </a:srgbClr>
          </a:solidFill>
          <a:ln w="25400">
            <a:solidFill>
              <a:srgbClr val="FF6600"/>
            </a:solidFill>
            <a:round/>
            <a:headEnd/>
            <a:tailEnd/>
          </a:ln>
        </p:spPr>
        <p:txBody>
          <a:bodyPr wrap="none" anchor="ctr"/>
          <a:lstStyle/>
          <a:p>
            <a:endParaRPr lang="de-DE"/>
          </a:p>
        </p:txBody>
      </p:sp>
      <p:sp>
        <p:nvSpPr>
          <p:cNvPr id="25609" name="Line 10"/>
          <p:cNvSpPr>
            <a:spLocks noChangeShapeType="1"/>
          </p:cNvSpPr>
          <p:nvPr/>
        </p:nvSpPr>
        <p:spPr bwMode="auto">
          <a:xfrm flipV="1">
            <a:off x="4095750" y="990600"/>
            <a:ext cx="2838450" cy="3352800"/>
          </a:xfrm>
          <a:prstGeom prst="line">
            <a:avLst/>
          </a:prstGeom>
          <a:noFill/>
          <a:ln w="889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5</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75692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Oval 3"/>
          <p:cNvSpPr>
            <a:spLocks noChangeArrowheads="1"/>
          </p:cNvSpPr>
          <p:nvPr/>
        </p:nvSpPr>
        <p:spPr bwMode="auto">
          <a:xfrm>
            <a:off x="4076700" y="1447800"/>
            <a:ext cx="876300" cy="8763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4800" b="1" dirty="0" smtClean="0">
                <a:solidFill>
                  <a:schemeClr val="bg1"/>
                </a:solidFill>
                <a:effectLst>
                  <a:outerShdw blurRad="38100" dist="38100" dir="2700000" algn="tl">
                    <a:srgbClr val="000000">
                      <a:alpha val="43137"/>
                    </a:srgbClr>
                  </a:outerShdw>
                </a:effectLst>
              </a:rPr>
              <a:t>6</a:t>
            </a:r>
            <a:endParaRPr lang="en-US" sz="4800" b="1" dirty="0">
              <a:solidFill>
                <a:schemeClr val="bg1"/>
              </a:solidFill>
              <a:effectLst>
                <a:outerShdw blurRad="38100" dist="38100" dir="2700000" algn="tl">
                  <a:srgbClr val="000000">
                    <a:alpha val="43137"/>
                  </a:srgbClr>
                </a:outerShdw>
              </a:effectLst>
            </a:endParaRPr>
          </a:p>
        </p:txBody>
      </p:sp>
      <p:sp>
        <p:nvSpPr>
          <p:cNvPr id="4099" name="Rectangle 7"/>
          <p:cNvSpPr>
            <a:spLocks noChangeArrowheads="1"/>
          </p:cNvSpPr>
          <p:nvPr/>
        </p:nvSpPr>
        <p:spPr bwMode="auto">
          <a:xfrm>
            <a:off x="76200" y="76200"/>
            <a:ext cx="906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a:solidFill>
                  <a:schemeClr val="tx2"/>
                </a:solidFill>
                <a:latin typeface="Arial Narrow" pitchFamily="34" charset="0"/>
              </a:rPr>
              <a:t>World Population Prospects</a:t>
            </a:r>
          </a:p>
        </p:txBody>
      </p:sp>
      <p:sp>
        <p:nvSpPr>
          <p:cNvPr id="4100" name="Rectangle 7"/>
          <p:cNvSpPr>
            <a:spLocks noChangeArrowheads="1"/>
          </p:cNvSpPr>
          <p:nvPr/>
        </p:nvSpPr>
        <p:spPr bwMode="auto">
          <a:xfrm>
            <a:off x="0" y="2362200"/>
            <a:ext cx="914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800" b="1" dirty="0" smtClean="0">
                <a:solidFill>
                  <a:schemeClr val="tx2"/>
                </a:solidFill>
                <a:latin typeface="Arial Narrow" pitchFamily="34" charset="0"/>
              </a:rPr>
              <a:t>Population dynamics: </a:t>
            </a:r>
            <a:br>
              <a:rPr lang="en-US" altLang="en-US" sz="4800" b="1" dirty="0" smtClean="0">
                <a:solidFill>
                  <a:schemeClr val="tx2"/>
                </a:solidFill>
                <a:latin typeface="Arial Narrow" pitchFamily="34" charset="0"/>
              </a:rPr>
            </a:br>
            <a:r>
              <a:rPr lang="en-US" altLang="en-US" sz="4800" b="1" dirty="0" smtClean="0">
                <a:solidFill>
                  <a:schemeClr val="tx2"/>
                </a:solidFill>
                <a:latin typeface="Arial Narrow" pitchFamily="34" charset="0"/>
              </a:rPr>
              <a:t>Fertility &amp; Mortality</a:t>
            </a:r>
          </a:p>
          <a:p>
            <a:pPr eaLnBrk="1" hangingPunct="1"/>
            <a:endParaRPr lang="en-US" altLang="en-US" sz="3200" b="1" dirty="0" smtClean="0">
              <a:solidFill>
                <a:schemeClr val="tx2"/>
              </a:solidFill>
              <a:latin typeface="Arial Narrow" pitchFamily="34" charset="0"/>
            </a:endParaRPr>
          </a:p>
          <a:p>
            <a:pPr eaLnBrk="1" hangingPunct="1"/>
            <a:r>
              <a:rPr lang="en-US" altLang="en-US" sz="3200" b="1" dirty="0" smtClean="0">
                <a:solidFill>
                  <a:schemeClr val="tx2"/>
                </a:solidFill>
                <a:latin typeface="Arial Narrow" pitchFamily="34" charset="0"/>
              </a:rPr>
              <a:t>Both in Africa and in Europe the current levels</a:t>
            </a:r>
          </a:p>
          <a:p>
            <a:pPr eaLnBrk="1" hangingPunct="1"/>
            <a:r>
              <a:rPr lang="en-US" altLang="en-US" sz="3200" b="1" dirty="0" smtClean="0">
                <a:solidFill>
                  <a:schemeClr val="tx2"/>
                </a:solidFill>
                <a:latin typeface="Arial Narrow" pitchFamily="34" charset="0"/>
              </a:rPr>
              <a:t>of fertility are unsustainable. In Africa they cause a population explosion; in Europe the cause </a:t>
            </a:r>
            <a:br>
              <a:rPr lang="en-US" altLang="en-US" sz="3200" b="1" dirty="0" smtClean="0">
                <a:solidFill>
                  <a:schemeClr val="tx2"/>
                </a:solidFill>
                <a:latin typeface="Arial Narrow" pitchFamily="34" charset="0"/>
              </a:rPr>
            </a:br>
            <a:r>
              <a:rPr lang="en-US" altLang="en-US" sz="3200" b="1" dirty="0" smtClean="0">
                <a:solidFill>
                  <a:schemeClr val="tx2"/>
                </a:solidFill>
                <a:latin typeface="Arial Narrow" pitchFamily="34" charset="0"/>
              </a:rPr>
              <a:t>population aging and decline.</a:t>
            </a:r>
          </a:p>
        </p:txBody>
      </p:sp>
    </p:spTree>
    <p:extLst>
      <p:ext uri="{BB962C8B-B14F-4D97-AF65-F5344CB8AC3E}">
        <p14:creationId xmlns:p14="http://schemas.microsoft.com/office/powerpoint/2010/main" val="38155260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616200" y="76200"/>
            <a:ext cx="791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The “demographic transition” model</a:t>
            </a:r>
            <a:endParaRPr lang="en-US" altLang="en-US" sz="3400" b="1" dirty="0">
              <a:solidFill>
                <a:schemeClr val="tx2"/>
              </a:solidFill>
              <a:latin typeface="Arial Narrow" pitchFamily="34" charset="0"/>
            </a:endParaRPr>
          </a:p>
        </p:txBody>
      </p:sp>
      <p:pic>
        <p:nvPicPr>
          <p:cNvPr id="51204" name="Picture 6" descr="IMG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914400"/>
            <a:ext cx="6248399"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6248400" y="2057400"/>
            <a:ext cx="27876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2400" b="1" dirty="0" smtClean="0">
                <a:latin typeface="Arial Narrow" pitchFamily="34" charset="0"/>
              </a:rPr>
              <a:t>The unprecedented increase in the world population did not happen because we were breeding like rabbits, but because</a:t>
            </a:r>
          </a:p>
          <a:p>
            <a:pPr algn="l" eaLnBrk="1" hangingPunct="1"/>
            <a:r>
              <a:rPr lang="en-US" altLang="en-US" sz="2800" b="1" dirty="0" smtClean="0">
                <a:solidFill>
                  <a:srgbClr val="C00000"/>
                </a:solidFill>
                <a:latin typeface="Arial Narrow" pitchFamily="34" charset="0"/>
              </a:rPr>
              <a:t>we were no longer dying like flies. </a:t>
            </a:r>
            <a:endParaRPr lang="en-US" altLang="en-US" sz="2800" b="1" dirty="0">
              <a:solidFill>
                <a:srgbClr val="C00000"/>
              </a:solidFill>
              <a:latin typeface="Arial Narrow" pitchFamily="34" charset="0"/>
            </a:endParaRPr>
          </a:p>
        </p:txBody>
      </p:sp>
      <p:sp>
        <p:nvSpPr>
          <p:cNvPr id="7" name="AutoShape 14"/>
          <p:cNvSpPr>
            <a:spLocks noChangeArrowheads="1"/>
          </p:cNvSpPr>
          <p:nvPr/>
        </p:nvSpPr>
        <p:spPr bwMode="auto">
          <a:xfrm>
            <a:off x="3204600" y="2209800"/>
            <a:ext cx="144000" cy="1676400"/>
          </a:xfrm>
          <a:prstGeom prst="upDownArrow">
            <a:avLst>
              <a:gd name="adj1" fmla="val 50000"/>
              <a:gd name="adj2" fmla="val 173333"/>
            </a:avLst>
          </a:prstGeom>
          <a:solidFill>
            <a:schemeClr val="tx1"/>
          </a:solidFill>
          <a:ln w="9525">
            <a:solidFill>
              <a:schemeClr val="tx1"/>
            </a:solidFill>
            <a:miter lim="800000"/>
            <a:headEnd/>
            <a:tailEnd/>
          </a:ln>
          <a:effectLst>
            <a:outerShdw dist="35921" dir="2700000" algn="ctr" rotWithShape="0">
              <a:schemeClr val="bg2"/>
            </a:outerShdw>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6</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65637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923443"/>
            <a:ext cx="4227367"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8033" y="1933151"/>
            <a:ext cx="4227367"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Asia: Birth rate, death rate / births, deaths </a:t>
            </a:r>
            <a:endParaRPr lang="en-US" altLang="en-US" sz="2000" b="1" dirty="0">
              <a:solidFill>
                <a:schemeClr val="tx2"/>
              </a:solidFill>
              <a:latin typeface="Arial Narrow" pitchFamily="34" charset="0"/>
            </a:endParaRPr>
          </a:p>
        </p:txBody>
      </p:sp>
      <p:sp>
        <p:nvSpPr>
          <p:cNvPr id="12" name="Text Box 12"/>
          <p:cNvSpPr txBox="1">
            <a:spLocks noChangeArrowheads="1"/>
          </p:cNvSpPr>
          <p:nvPr/>
        </p:nvSpPr>
        <p:spPr bwMode="auto">
          <a:xfrm>
            <a:off x="152400" y="6096000"/>
            <a:ext cx="8839200" cy="374906"/>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36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200" b="1" dirty="0" smtClean="0">
                <a:latin typeface="Arial Narrow" pitchFamily="34" charset="0"/>
              </a:rPr>
              <a:t>Asia: Low crude birth rate + low crude death rate = but still population growth</a:t>
            </a:r>
            <a:endParaRPr lang="en-GB" altLang="en-US" sz="2200" b="1" dirty="0">
              <a:latin typeface="Arial Narrow" pitchFamily="34" charset="0"/>
            </a:endParaRPr>
          </a:p>
        </p:txBody>
      </p:sp>
      <p:sp>
        <p:nvSpPr>
          <p:cNvPr id="16" name="Text Box 18"/>
          <p:cNvSpPr txBox="1">
            <a:spLocks noChangeArrowheads="1"/>
          </p:cNvSpPr>
          <p:nvPr/>
        </p:nvSpPr>
        <p:spPr bwMode="auto">
          <a:xfrm>
            <a:off x="0" y="7620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rgbClr val="C00000"/>
                </a:solidFill>
                <a:latin typeface="Arial Narrow" pitchFamily="34" charset="0"/>
              </a:rPr>
              <a:t>Declining</a:t>
            </a:r>
            <a:r>
              <a:rPr lang="en-US" altLang="en-US" sz="2400" b="1" dirty="0" smtClean="0">
                <a:latin typeface="Arial Narrow" pitchFamily="34" charset="0"/>
              </a:rPr>
              <a:t> birth rate – </a:t>
            </a:r>
            <a:r>
              <a:rPr lang="en-US" altLang="en-US" sz="2400" b="1" dirty="0" smtClean="0">
                <a:solidFill>
                  <a:srgbClr val="006600"/>
                </a:solidFill>
                <a:latin typeface="Arial Narrow" pitchFamily="34" charset="0"/>
              </a:rPr>
              <a:t>Declining </a:t>
            </a:r>
            <a:r>
              <a:rPr lang="en-US" altLang="en-US" sz="2400" b="1" dirty="0" smtClean="0">
                <a:latin typeface="Arial Narrow" pitchFamily="34" charset="0"/>
              </a:rPr>
              <a:t>number of births</a:t>
            </a:r>
            <a:endParaRPr lang="en-GB" altLang="en-US" sz="2400" b="1" dirty="0">
              <a:latin typeface="Arial Narrow" pitchFamily="34" charset="0"/>
            </a:endParaRPr>
          </a:p>
        </p:txBody>
      </p:sp>
      <p:sp>
        <p:nvSpPr>
          <p:cNvPr id="10"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6</a:t>
            </a:r>
            <a:endParaRPr lang="en-US" sz="3200" b="1" dirty="0">
              <a:solidFill>
                <a:schemeClr val="bg1"/>
              </a:solidFill>
              <a:effectLst>
                <a:outerShdw blurRad="38100" dist="38100" dir="2700000" algn="tl">
                  <a:srgbClr val="000000">
                    <a:alpha val="43137"/>
                  </a:srgbClr>
                </a:outerShdw>
              </a:effectLst>
            </a:endParaRPr>
          </a:p>
        </p:txBody>
      </p:sp>
      <p:sp>
        <p:nvSpPr>
          <p:cNvPr id="13" name="Text Box 16"/>
          <p:cNvSpPr txBox="1">
            <a:spLocks noChangeArrowheads="1"/>
          </p:cNvSpPr>
          <p:nvPr/>
        </p:nvSpPr>
        <p:spPr bwMode="auto">
          <a:xfrm>
            <a:off x="4959600" y="1292444"/>
            <a:ext cx="38034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dirty="0" smtClean="0">
                <a:solidFill>
                  <a:schemeClr val="tx1">
                    <a:lumMod val="75000"/>
                    <a:lumOff val="25000"/>
                  </a:schemeClr>
                </a:solidFill>
                <a:latin typeface="Arial Narrow" pitchFamily="34" charset="0"/>
              </a:rPr>
              <a:t>Number of births and deaths</a:t>
            </a:r>
          </a:p>
          <a:p>
            <a:pPr eaLnBrk="1" hangingPunct="1"/>
            <a:r>
              <a:rPr lang="en-US" altLang="en-US" b="1" dirty="0" smtClean="0">
                <a:solidFill>
                  <a:schemeClr val="tx1">
                    <a:lumMod val="75000"/>
                    <a:lumOff val="25000"/>
                  </a:schemeClr>
                </a:solidFill>
                <a:latin typeface="Arial Narrow" pitchFamily="34" charset="0"/>
              </a:rPr>
              <a:t>(in 1000)</a:t>
            </a:r>
            <a:endParaRPr lang="en-GB" altLang="en-US" b="1" dirty="0">
              <a:solidFill>
                <a:schemeClr val="tx1">
                  <a:lumMod val="75000"/>
                  <a:lumOff val="25000"/>
                </a:schemeClr>
              </a:solidFill>
              <a:latin typeface="Arial Narrow" pitchFamily="34" charset="0"/>
            </a:endParaRPr>
          </a:p>
        </p:txBody>
      </p:sp>
      <p:sp>
        <p:nvSpPr>
          <p:cNvPr id="14" name="Text Box 17"/>
          <p:cNvSpPr txBox="1">
            <a:spLocks noChangeArrowheads="1"/>
          </p:cNvSpPr>
          <p:nvPr/>
        </p:nvSpPr>
        <p:spPr bwMode="auto">
          <a:xfrm>
            <a:off x="521752" y="1292444"/>
            <a:ext cx="3810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dirty="0" smtClean="0">
                <a:solidFill>
                  <a:schemeClr val="tx1">
                    <a:lumMod val="75000"/>
                    <a:lumOff val="25000"/>
                  </a:schemeClr>
                </a:solidFill>
                <a:latin typeface="Arial Narrow" pitchFamily="34" charset="0"/>
              </a:rPr>
              <a:t>Crude Birth Rate / Crude Death Rate</a:t>
            </a:r>
          </a:p>
          <a:p>
            <a:pPr eaLnBrk="1" hangingPunct="1"/>
            <a:r>
              <a:rPr lang="en-US" altLang="en-US" b="1" dirty="0" smtClean="0">
                <a:solidFill>
                  <a:schemeClr val="tx1">
                    <a:lumMod val="75000"/>
                    <a:lumOff val="25000"/>
                  </a:schemeClr>
                </a:solidFill>
                <a:latin typeface="Arial Narrow" pitchFamily="34" charset="0"/>
              </a:rPr>
              <a:t>(births / deaths per 1000 of population)</a:t>
            </a:r>
            <a:endParaRPr lang="en-GB" altLang="en-US" b="1" dirty="0">
              <a:solidFill>
                <a:schemeClr val="tx1">
                  <a:lumMod val="75000"/>
                  <a:lumOff val="25000"/>
                </a:schemeClr>
              </a:solidFill>
              <a:latin typeface="Arial Narrow" pitchFamily="34" charset="0"/>
            </a:endParaRPr>
          </a:p>
        </p:txBody>
      </p:sp>
      <p:sp>
        <p:nvSpPr>
          <p:cNvPr id="15" name="AutoShape 14"/>
          <p:cNvSpPr>
            <a:spLocks noChangeArrowheads="1"/>
          </p:cNvSpPr>
          <p:nvPr/>
        </p:nvSpPr>
        <p:spPr bwMode="auto">
          <a:xfrm>
            <a:off x="6675716" y="2666999"/>
            <a:ext cx="126000" cy="1441975"/>
          </a:xfrm>
          <a:prstGeom prst="upDownArrow">
            <a:avLst>
              <a:gd name="adj1" fmla="val 50000"/>
              <a:gd name="adj2" fmla="val 173333"/>
            </a:avLst>
          </a:prstGeom>
          <a:solidFill>
            <a:schemeClr val="tx1">
              <a:alpha val="25000"/>
            </a:schemeClr>
          </a:solidFill>
          <a:ln w="9525">
            <a:solidFill>
              <a:schemeClr val="tx1">
                <a:alpha val="60000"/>
              </a:schemeClr>
            </a:solidFill>
            <a:miter lim="800000"/>
            <a:headEnd/>
            <a:tailEnd/>
          </a:ln>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17" name="AutoShape 14"/>
          <p:cNvSpPr>
            <a:spLocks noChangeArrowheads="1"/>
          </p:cNvSpPr>
          <p:nvPr/>
        </p:nvSpPr>
        <p:spPr bwMode="auto">
          <a:xfrm>
            <a:off x="2216283" y="4088606"/>
            <a:ext cx="126000" cy="642861"/>
          </a:xfrm>
          <a:prstGeom prst="upDownArrow">
            <a:avLst>
              <a:gd name="adj1" fmla="val 50000"/>
              <a:gd name="adj2" fmla="val 173333"/>
            </a:avLst>
          </a:prstGeom>
          <a:solidFill>
            <a:schemeClr val="tx1">
              <a:alpha val="25000"/>
            </a:schemeClr>
          </a:solidFill>
          <a:ln w="9525">
            <a:solidFill>
              <a:schemeClr val="tx1">
                <a:alpha val="60000"/>
              </a:schemeClr>
            </a:solidFill>
            <a:miter lim="800000"/>
            <a:headEnd/>
            <a:tailEnd/>
          </a:ln>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18" name="TextBox 17"/>
          <p:cNvSpPr txBox="1"/>
          <p:nvPr/>
        </p:nvSpPr>
        <p:spPr>
          <a:xfrm>
            <a:off x="0" y="6580058"/>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Tree>
    <p:extLst>
      <p:ext uri="{BB962C8B-B14F-4D97-AF65-F5344CB8AC3E}">
        <p14:creationId xmlns:p14="http://schemas.microsoft.com/office/powerpoint/2010/main" val="17923428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9000" y="1936045"/>
            <a:ext cx="42264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922472"/>
            <a:ext cx="42264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Africa: Birth rate, death rate / births, deaths </a:t>
            </a:r>
            <a:endParaRPr lang="en-US" altLang="en-US" sz="2000" b="1" dirty="0">
              <a:solidFill>
                <a:schemeClr val="tx2"/>
              </a:solidFill>
              <a:latin typeface="Arial Narrow" pitchFamily="34" charset="0"/>
            </a:endParaRPr>
          </a:p>
        </p:txBody>
      </p:sp>
      <p:sp>
        <p:nvSpPr>
          <p:cNvPr id="12" name="Text Box 12"/>
          <p:cNvSpPr txBox="1">
            <a:spLocks noChangeArrowheads="1"/>
          </p:cNvSpPr>
          <p:nvPr/>
        </p:nvSpPr>
        <p:spPr bwMode="auto">
          <a:xfrm>
            <a:off x="152400" y="6096000"/>
            <a:ext cx="8839200" cy="374906"/>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36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200" b="1" dirty="0" smtClean="0">
                <a:latin typeface="Arial Narrow" pitchFamily="34" charset="0"/>
              </a:rPr>
              <a:t>Africa: High crude birth rate + low crude death rate = high population growth</a:t>
            </a:r>
            <a:endParaRPr lang="en-GB" altLang="en-US" sz="2200" b="1" dirty="0">
              <a:latin typeface="Arial Narrow" pitchFamily="34" charset="0"/>
            </a:endParaRPr>
          </a:p>
        </p:txBody>
      </p:sp>
      <p:sp>
        <p:nvSpPr>
          <p:cNvPr id="16" name="Text Box 18"/>
          <p:cNvSpPr txBox="1">
            <a:spLocks noChangeArrowheads="1"/>
          </p:cNvSpPr>
          <p:nvPr/>
        </p:nvSpPr>
        <p:spPr bwMode="auto">
          <a:xfrm>
            <a:off x="0" y="7620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rgbClr val="C00000"/>
                </a:solidFill>
                <a:latin typeface="Arial Narrow" pitchFamily="34" charset="0"/>
              </a:rPr>
              <a:t>Declining</a:t>
            </a:r>
            <a:r>
              <a:rPr lang="en-US" altLang="en-US" sz="2400" b="1" dirty="0" smtClean="0">
                <a:latin typeface="Arial Narrow" pitchFamily="34" charset="0"/>
              </a:rPr>
              <a:t> birth rate – </a:t>
            </a:r>
            <a:r>
              <a:rPr lang="en-US" altLang="en-US" sz="2400" b="1" dirty="0">
                <a:solidFill>
                  <a:srgbClr val="006600"/>
                </a:solidFill>
                <a:latin typeface="Arial Narrow" pitchFamily="34" charset="0"/>
              </a:rPr>
              <a:t>R</a:t>
            </a:r>
            <a:r>
              <a:rPr lang="en-US" altLang="en-US" sz="2400" b="1" dirty="0" smtClean="0">
                <a:solidFill>
                  <a:srgbClr val="006600"/>
                </a:solidFill>
                <a:latin typeface="Arial Narrow" pitchFamily="34" charset="0"/>
              </a:rPr>
              <a:t>ising</a:t>
            </a:r>
            <a:r>
              <a:rPr lang="en-US" altLang="en-US" sz="2400" b="1" dirty="0" smtClean="0">
                <a:latin typeface="Arial Narrow" pitchFamily="34" charset="0"/>
              </a:rPr>
              <a:t> number of births</a:t>
            </a:r>
            <a:endParaRPr lang="en-GB" altLang="en-US" sz="2400" b="1" dirty="0">
              <a:latin typeface="Arial Narrow" pitchFamily="34" charset="0"/>
            </a:endParaRPr>
          </a:p>
        </p:txBody>
      </p:sp>
      <p:sp>
        <p:nvSpPr>
          <p:cNvPr id="10"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6</a:t>
            </a:r>
            <a:endParaRPr lang="en-US" sz="3200" b="1" dirty="0">
              <a:solidFill>
                <a:schemeClr val="bg1"/>
              </a:solidFill>
              <a:effectLst>
                <a:outerShdw blurRad="38100" dist="38100" dir="2700000" algn="tl">
                  <a:srgbClr val="000000">
                    <a:alpha val="43137"/>
                  </a:srgbClr>
                </a:outerShdw>
              </a:effectLst>
            </a:endParaRPr>
          </a:p>
        </p:txBody>
      </p:sp>
      <p:sp>
        <p:nvSpPr>
          <p:cNvPr id="17" name="AutoShape 14"/>
          <p:cNvSpPr>
            <a:spLocks noChangeArrowheads="1"/>
          </p:cNvSpPr>
          <p:nvPr/>
        </p:nvSpPr>
        <p:spPr bwMode="auto">
          <a:xfrm>
            <a:off x="2212306" y="3124200"/>
            <a:ext cx="126000" cy="1540021"/>
          </a:xfrm>
          <a:prstGeom prst="upDownArrow">
            <a:avLst>
              <a:gd name="adj1" fmla="val 50000"/>
              <a:gd name="adj2" fmla="val 173333"/>
            </a:avLst>
          </a:prstGeom>
          <a:solidFill>
            <a:schemeClr val="tx1">
              <a:alpha val="25000"/>
            </a:schemeClr>
          </a:solidFill>
          <a:ln w="9525">
            <a:solidFill>
              <a:schemeClr val="tx1">
                <a:alpha val="60000"/>
              </a:schemeClr>
            </a:solidFill>
            <a:miter lim="800000"/>
            <a:headEnd/>
            <a:tailEnd/>
          </a:ln>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18" name="AutoShape 14"/>
          <p:cNvSpPr>
            <a:spLocks noChangeArrowheads="1"/>
          </p:cNvSpPr>
          <p:nvPr/>
        </p:nvSpPr>
        <p:spPr bwMode="auto">
          <a:xfrm>
            <a:off x="7581848" y="2514600"/>
            <a:ext cx="126000" cy="1973437"/>
          </a:xfrm>
          <a:prstGeom prst="upDownArrow">
            <a:avLst>
              <a:gd name="adj1" fmla="val 50000"/>
              <a:gd name="adj2" fmla="val 173333"/>
            </a:avLst>
          </a:prstGeom>
          <a:solidFill>
            <a:schemeClr val="tx1">
              <a:alpha val="25000"/>
            </a:schemeClr>
          </a:solidFill>
          <a:ln w="9525">
            <a:solidFill>
              <a:schemeClr val="tx1">
                <a:alpha val="60000"/>
              </a:schemeClr>
            </a:solidFill>
            <a:miter lim="800000"/>
            <a:headEnd/>
            <a:tailEnd/>
          </a:ln>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19" name="TextBox 18"/>
          <p:cNvSpPr txBox="1"/>
          <p:nvPr/>
        </p:nvSpPr>
        <p:spPr>
          <a:xfrm>
            <a:off x="0" y="6580058"/>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14" name="Text Box 16"/>
          <p:cNvSpPr txBox="1">
            <a:spLocks noChangeArrowheads="1"/>
          </p:cNvSpPr>
          <p:nvPr/>
        </p:nvSpPr>
        <p:spPr bwMode="auto">
          <a:xfrm>
            <a:off x="4959600" y="1292444"/>
            <a:ext cx="38034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dirty="0" smtClean="0">
                <a:solidFill>
                  <a:schemeClr val="tx1">
                    <a:lumMod val="75000"/>
                    <a:lumOff val="25000"/>
                  </a:schemeClr>
                </a:solidFill>
                <a:latin typeface="Arial Narrow" pitchFamily="34" charset="0"/>
              </a:rPr>
              <a:t>Number of births and deaths</a:t>
            </a:r>
          </a:p>
          <a:p>
            <a:pPr eaLnBrk="1" hangingPunct="1"/>
            <a:r>
              <a:rPr lang="en-US" altLang="en-US" b="1" dirty="0" smtClean="0">
                <a:solidFill>
                  <a:schemeClr val="tx1">
                    <a:lumMod val="75000"/>
                    <a:lumOff val="25000"/>
                  </a:schemeClr>
                </a:solidFill>
                <a:latin typeface="Arial Narrow" pitchFamily="34" charset="0"/>
              </a:rPr>
              <a:t>(in 1000)</a:t>
            </a:r>
            <a:endParaRPr lang="en-GB" altLang="en-US" b="1" dirty="0">
              <a:solidFill>
                <a:schemeClr val="tx1">
                  <a:lumMod val="75000"/>
                  <a:lumOff val="25000"/>
                </a:schemeClr>
              </a:solidFill>
              <a:latin typeface="Arial Narrow" pitchFamily="34" charset="0"/>
            </a:endParaRPr>
          </a:p>
        </p:txBody>
      </p:sp>
      <p:sp>
        <p:nvSpPr>
          <p:cNvPr id="15" name="Text Box 17"/>
          <p:cNvSpPr txBox="1">
            <a:spLocks noChangeArrowheads="1"/>
          </p:cNvSpPr>
          <p:nvPr/>
        </p:nvSpPr>
        <p:spPr bwMode="auto">
          <a:xfrm>
            <a:off x="521752" y="1292444"/>
            <a:ext cx="3810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dirty="0" smtClean="0">
                <a:solidFill>
                  <a:schemeClr val="tx1">
                    <a:lumMod val="75000"/>
                    <a:lumOff val="25000"/>
                  </a:schemeClr>
                </a:solidFill>
                <a:latin typeface="Arial Narrow" pitchFamily="34" charset="0"/>
              </a:rPr>
              <a:t>Crude Birth Rate / Crude Death Rate</a:t>
            </a:r>
          </a:p>
          <a:p>
            <a:pPr eaLnBrk="1" hangingPunct="1"/>
            <a:r>
              <a:rPr lang="en-US" altLang="en-US" b="1" dirty="0" smtClean="0">
                <a:solidFill>
                  <a:schemeClr val="tx1">
                    <a:lumMod val="75000"/>
                    <a:lumOff val="25000"/>
                  </a:schemeClr>
                </a:solidFill>
                <a:latin typeface="Arial Narrow" pitchFamily="34" charset="0"/>
              </a:rPr>
              <a:t>(births / deaths per 1000 of population)</a:t>
            </a:r>
            <a:endParaRPr lang="en-GB" altLang="en-US" b="1" dirty="0">
              <a:solidFill>
                <a:schemeClr val="tx1">
                  <a:lumMod val="75000"/>
                  <a:lumOff val="25000"/>
                </a:schemeClr>
              </a:solidFill>
              <a:latin typeface="Arial Narrow" pitchFamily="34" charset="0"/>
            </a:endParaRPr>
          </a:p>
        </p:txBody>
      </p:sp>
    </p:spTree>
    <p:extLst>
      <p:ext uri="{BB962C8B-B14F-4D97-AF65-F5344CB8AC3E}">
        <p14:creationId xmlns:p14="http://schemas.microsoft.com/office/powerpoint/2010/main" val="1682528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Europe: Birth rate, death rate / births, deaths </a:t>
            </a:r>
            <a:endParaRPr lang="en-US" altLang="en-US" sz="2000" b="1" dirty="0">
              <a:solidFill>
                <a:schemeClr val="tx2"/>
              </a:solidFill>
              <a:latin typeface="Arial Narrow" pitchFamily="34" charset="0"/>
            </a:endParaRPr>
          </a:p>
        </p:txBody>
      </p:sp>
      <p:sp>
        <p:nvSpPr>
          <p:cNvPr id="12" name="Text Box 12"/>
          <p:cNvSpPr txBox="1">
            <a:spLocks noChangeArrowheads="1"/>
          </p:cNvSpPr>
          <p:nvPr/>
        </p:nvSpPr>
        <p:spPr bwMode="auto">
          <a:xfrm>
            <a:off x="152400" y="6096000"/>
            <a:ext cx="8839200" cy="374906"/>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36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200" b="1" dirty="0" smtClean="0">
                <a:latin typeface="Arial Narrow" pitchFamily="34" charset="0"/>
              </a:rPr>
              <a:t>Europe: Crude birth rate &lt; crude death rate = population decline</a:t>
            </a:r>
            <a:endParaRPr lang="en-GB" altLang="en-US" sz="2200" b="1" dirty="0">
              <a:latin typeface="Arial Narrow" pitchFamily="34" charset="0"/>
            </a:endParaRPr>
          </a:p>
        </p:txBody>
      </p:sp>
      <p:sp>
        <p:nvSpPr>
          <p:cNvPr id="16" name="Text Box 18"/>
          <p:cNvSpPr txBox="1">
            <a:spLocks noChangeArrowheads="1"/>
          </p:cNvSpPr>
          <p:nvPr/>
        </p:nvSpPr>
        <p:spPr bwMode="auto">
          <a:xfrm>
            <a:off x="0" y="7620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chemeClr val="tx1">
                    <a:lumMod val="75000"/>
                    <a:lumOff val="25000"/>
                  </a:schemeClr>
                </a:solidFill>
                <a:latin typeface="Arial Narrow" pitchFamily="34" charset="0"/>
              </a:rPr>
              <a:t>Death rate </a:t>
            </a:r>
            <a:r>
              <a:rPr lang="en-US" altLang="en-US" sz="2400" b="1" dirty="0" smtClean="0">
                <a:solidFill>
                  <a:srgbClr val="C00000"/>
                </a:solidFill>
                <a:latin typeface="Arial Narrow" pitchFamily="34" charset="0"/>
              </a:rPr>
              <a:t>higher</a:t>
            </a:r>
            <a:r>
              <a:rPr lang="en-US" altLang="en-US" sz="2400" b="1" dirty="0" smtClean="0">
                <a:solidFill>
                  <a:schemeClr val="tx1">
                    <a:lumMod val="75000"/>
                    <a:lumOff val="25000"/>
                  </a:schemeClr>
                </a:solidFill>
                <a:latin typeface="Arial Narrow" pitchFamily="34" charset="0"/>
              </a:rPr>
              <a:t> than birth rate – Slight population </a:t>
            </a:r>
            <a:r>
              <a:rPr lang="en-US" altLang="en-US" sz="2400" b="1" dirty="0" smtClean="0">
                <a:solidFill>
                  <a:srgbClr val="C00000"/>
                </a:solidFill>
                <a:latin typeface="Arial Narrow" pitchFamily="34" charset="0"/>
              </a:rPr>
              <a:t>decline</a:t>
            </a:r>
            <a:endParaRPr lang="en-GB" altLang="en-US" sz="2400" b="1" dirty="0">
              <a:solidFill>
                <a:srgbClr val="C00000"/>
              </a:solidFill>
              <a:latin typeface="Arial Narrow" pitchFamily="34" charset="0"/>
            </a:endParaRPr>
          </a:p>
        </p:txBody>
      </p:sp>
      <p:sp>
        <p:nvSpPr>
          <p:cNvPr id="10"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6</a:t>
            </a:r>
            <a:endParaRPr lang="en-US" sz="3200" b="1" dirty="0">
              <a:solidFill>
                <a:schemeClr val="bg1"/>
              </a:solidFill>
              <a:effectLst>
                <a:outerShdw blurRad="38100" dist="38100" dir="2700000" algn="tl">
                  <a:srgbClr val="000000">
                    <a:alpha val="43137"/>
                  </a:srgbClr>
                </a:outerShdw>
              </a:effectLst>
            </a:endParaRPr>
          </a:p>
        </p:txBody>
      </p:sp>
      <p:sp>
        <p:nvSpPr>
          <p:cNvPr id="15" name="AutoShape 14"/>
          <p:cNvSpPr>
            <a:spLocks noChangeArrowheads="1"/>
          </p:cNvSpPr>
          <p:nvPr/>
        </p:nvSpPr>
        <p:spPr bwMode="auto">
          <a:xfrm>
            <a:off x="6675716" y="2666999"/>
            <a:ext cx="126000" cy="1441975"/>
          </a:xfrm>
          <a:prstGeom prst="upDownArrow">
            <a:avLst>
              <a:gd name="adj1" fmla="val 50000"/>
              <a:gd name="adj2" fmla="val 173333"/>
            </a:avLst>
          </a:prstGeom>
          <a:solidFill>
            <a:schemeClr val="tx1">
              <a:alpha val="25000"/>
            </a:schemeClr>
          </a:solidFill>
          <a:ln w="9525">
            <a:solidFill>
              <a:schemeClr val="tx1">
                <a:alpha val="60000"/>
              </a:schemeClr>
            </a:solidFill>
            <a:miter lim="800000"/>
            <a:headEnd/>
            <a:tailEnd/>
          </a:ln>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17" name="AutoShape 14"/>
          <p:cNvSpPr>
            <a:spLocks noChangeArrowheads="1"/>
          </p:cNvSpPr>
          <p:nvPr/>
        </p:nvSpPr>
        <p:spPr bwMode="auto">
          <a:xfrm>
            <a:off x="2216283" y="4088606"/>
            <a:ext cx="126000" cy="642861"/>
          </a:xfrm>
          <a:prstGeom prst="upDownArrow">
            <a:avLst>
              <a:gd name="adj1" fmla="val 50000"/>
              <a:gd name="adj2" fmla="val 173333"/>
            </a:avLst>
          </a:prstGeom>
          <a:solidFill>
            <a:schemeClr val="tx1">
              <a:alpha val="25000"/>
            </a:schemeClr>
          </a:solidFill>
          <a:ln w="9525">
            <a:solidFill>
              <a:schemeClr val="tx1">
                <a:alpha val="60000"/>
              </a:schemeClr>
            </a:solidFill>
            <a:miter lim="800000"/>
            <a:headEnd/>
            <a:tailEnd/>
          </a:ln>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18" name="TextBox 17"/>
          <p:cNvSpPr txBox="1"/>
          <p:nvPr/>
        </p:nvSpPr>
        <p:spPr>
          <a:xfrm>
            <a:off x="0" y="6580058"/>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857" y="1935091"/>
            <a:ext cx="4227367"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923443"/>
            <a:ext cx="4227367"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AutoShape 14"/>
          <p:cNvSpPr>
            <a:spLocks noChangeArrowheads="1"/>
          </p:cNvSpPr>
          <p:nvPr/>
        </p:nvSpPr>
        <p:spPr bwMode="auto">
          <a:xfrm>
            <a:off x="7610968" y="3124201"/>
            <a:ext cx="90000" cy="533400"/>
          </a:xfrm>
          <a:prstGeom prst="upDownArrow">
            <a:avLst>
              <a:gd name="adj1" fmla="val 50000"/>
              <a:gd name="adj2" fmla="val 173333"/>
            </a:avLst>
          </a:prstGeom>
          <a:solidFill>
            <a:schemeClr val="tx1">
              <a:alpha val="25000"/>
            </a:schemeClr>
          </a:solidFill>
          <a:ln w="9525">
            <a:solidFill>
              <a:schemeClr val="tx1">
                <a:alpha val="60000"/>
              </a:schemeClr>
            </a:solidFill>
            <a:miter lim="800000"/>
            <a:headEnd/>
            <a:tailEnd/>
          </a:ln>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20" name="Text Box 16"/>
          <p:cNvSpPr txBox="1">
            <a:spLocks noChangeArrowheads="1"/>
          </p:cNvSpPr>
          <p:nvPr/>
        </p:nvSpPr>
        <p:spPr bwMode="auto">
          <a:xfrm>
            <a:off x="4959600" y="1292444"/>
            <a:ext cx="38034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dirty="0" smtClean="0">
                <a:solidFill>
                  <a:schemeClr val="tx1">
                    <a:lumMod val="75000"/>
                    <a:lumOff val="25000"/>
                  </a:schemeClr>
                </a:solidFill>
                <a:latin typeface="Arial Narrow" pitchFamily="34" charset="0"/>
              </a:rPr>
              <a:t>Number of births and deaths</a:t>
            </a:r>
          </a:p>
          <a:p>
            <a:pPr eaLnBrk="1" hangingPunct="1"/>
            <a:r>
              <a:rPr lang="en-US" altLang="en-US" b="1" dirty="0" smtClean="0">
                <a:solidFill>
                  <a:schemeClr val="tx1">
                    <a:lumMod val="75000"/>
                    <a:lumOff val="25000"/>
                  </a:schemeClr>
                </a:solidFill>
                <a:latin typeface="Arial Narrow" pitchFamily="34" charset="0"/>
              </a:rPr>
              <a:t>(in 1000)</a:t>
            </a:r>
            <a:endParaRPr lang="en-GB" altLang="en-US" b="1" dirty="0">
              <a:solidFill>
                <a:schemeClr val="tx1">
                  <a:lumMod val="75000"/>
                  <a:lumOff val="25000"/>
                </a:schemeClr>
              </a:solidFill>
              <a:latin typeface="Arial Narrow" pitchFamily="34" charset="0"/>
            </a:endParaRPr>
          </a:p>
        </p:txBody>
      </p:sp>
      <p:sp>
        <p:nvSpPr>
          <p:cNvPr id="21" name="Text Box 17"/>
          <p:cNvSpPr txBox="1">
            <a:spLocks noChangeArrowheads="1"/>
          </p:cNvSpPr>
          <p:nvPr/>
        </p:nvSpPr>
        <p:spPr bwMode="auto">
          <a:xfrm>
            <a:off x="521752" y="1292444"/>
            <a:ext cx="3810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dirty="0" smtClean="0">
                <a:solidFill>
                  <a:schemeClr val="tx1">
                    <a:lumMod val="75000"/>
                    <a:lumOff val="25000"/>
                  </a:schemeClr>
                </a:solidFill>
                <a:latin typeface="Arial Narrow" pitchFamily="34" charset="0"/>
              </a:rPr>
              <a:t>Crude Birth Rate / Crude Death Rate</a:t>
            </a:r>
          </a:p>
          <a:p>
            <a:pPr eaLnBrk="1" hangingPunct="1"/>
            <a:r>
              <a:rPr lang="en-US" altLang="en-US" b="1" dirty="0" smtClean="0">
                <a:solidFill>
                  <a:schemeClr val="tx1">
                    <a:lumMod val="75000"/>
                    <a:lumOff val="25000"/>
                  </a:schemeClr>
                </a:solidFill>
                <a:latin typeface="Arial Narrow" pitchFamily="34" charset="0"/>
              </a:rPr>
              <a:t>(births / deaths per 1000 of population)</a:t>
            </a:r>
            <a:endParaRPr lang="en-GB" altLang="en-US" b="1" dirty="0">
              <a:solidFill>
                <a:schemeClr val="tx1">
                  <a:lumMod val="75000"/>
                  <a:lumOff val="25000"/>
                </a:schemeClr>
              </a:solidFill>
              <a:latin typeface="Arial Narrow" pitchFamily="34" charset="0"/>
            </a:endParaRPr>
          </a:p>
        </p:txBody>
      </p:sp>
    </p:spTree>
    <p:extLst>
      <p:ext uri="{BB962C8B-B14F-4D97-AF65-F5344CB8AC3E}">
        <p14:creationId xmlns:p14="http://schemas.microsoft.com/office/powerpoint/2010/main" val="23883029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857" y="1934120"/>
            <a:ext cx="4227367"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922472"/>
            <a:ext cx="4227367"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Northern America: </a:t>
            </a:r>
            <a:r>
              <a:rPr lang="en-US" altLang="en-US" sz="2400" b="1" dirty="0" smtClean="0">
                <a:solidFill>
                  <a:schemeClr val="tx2"/>
                </a:solidFill>
                <a:latin typeface="Arial Narrow" pitchFamily="34" charset="0"/>
              </a:rPr>
              <a:t>Birth rate, death rate / births, deaths </a:t>
            </a:r>
            <a:endParaRPr lang="en-US" altLang="en-US" sz="1600" b="1" dirty="0">
              <a:solidFill>
                <a:schemeClr val="tx2"/>
              </a:solidFill>
              <a:latin typeface="Arial Narrow" pitchFamily="34" charset="0"/>
            </a:endParaRPr>
          </a:p>
        </p:txBody>
      </p:sp>
      <p:sp>
        <p:nvSpPr>
          <p:cNvPr id="12" name="Text Box 12"/>
          <p:cNvSpPr txBox="1">
            <a:spLocks noChangeArrowheads="1"/>
          </p:cNvSpPr>
          <p:nvPr/>
        </p:nvSpPr>
        <p:spPr bwMode="auto">
          <a:xfrm>
            <a:off x="152400" y="6096000"/>
            <a:ext cx="8839200" cy="374906"/>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36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200" b="1" dirty="0" smtClean="0">
                <a:latin typeface="Arial Narrow" pitchFamily="34" charset="0"/>
              </a:rPr>
              <a:t>Northern America: Crude birth rate &gt; crude death rate = population growth</a:t>
            </a:r>
            <a:endParaRPr lang="en-GB" altLang="en-US" sz="2200" b="1" dirty="0">
              <a:latin typeface="Arial Narrow" pitchFamily="34" charset="0"/>
            </a:endParaRPr>
          </a:p>
        </p:txBody>
      </p:sp>
      <p:sp>
        <p:nvSpPr>
          <p:cNvPr id="16" name="Text Box 18"/>
          <p:cNvSpPr txBox="1">
            <a:spLocks noChangeArrowheads="1"/>
          </p:cNvSpPr>
          <p:nvPr/>
        </p:nvSpPr>
        <p:spPr bwMode="auto">
          <a:xfrm>
            <a:off x="0" y="7620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chemeClr val="tx1">
                    <a:lumMod val="75000"/>
                    <a:lumOff val="25000"/>
                  </a:schemeClr>
                </a:solidFill>
                <a:latin typeface="Arial Narrow" pitchFamily="34" charset="0"/>
              </a:rPr>
              <a:t>Birth rate </a:t>
            </a:r>
            <a:r>
              <a:rPr lang="en-US" altLang="en-US" sz="2400" b="1" dirty="0" smtClean="0">
                <a:solidFill>
                  <a:srgbClr val="C00000"/>
                </a:solidFill>
                <a:latin typeface="Arial Narrow" pitchFamily="34" charset="0"/>
              </a:rPr>
              <a:t>higher</a:t>
            </a:r>
            <a:r>
              <a:rPr lang="en-US" altLang="en-US" sz="2400" b="1" dirty="0" smtClean="0">
                <a:solidFill>
                  <a:schemeClr val="tx1">
                    <a:lumMod val="75000"/>
                    <a:lumOff val="25000"/>
                  </a:schemeClr>
                </a:solidFill>
                <a:latin typeface="Arial Narrow" pitchFamily="34" charset="0"/>
              </a:rPr>
              <a:t> than death rate – Population </a:t>
            </a:r>
            <a:r>
              <a:rPr lang="en-US" altLang="en-US" sz="2400" b="1" dirty="0" smtClean="0">
                <a:solidFill>
                  <a:srgbClr val="C00000"/>
                </a:solidFill>
                <a:latin typeface="Arial Narrow" pitchFamily="34" charset="0"/>
              </a:rPr>
              <a:t>increase</a:t>
            </a:r>
            <a:endParaRPr lang="en-GB" altLang="en-US" sz="2400" b="1" dirty="0">
              <a:solidFill>
                <a:srgbClr val="C00000"/>
              </a:solidFill>
              <a:latin typeface="Arial Narrow" pitchFamily="34" charset="0"/>
            </a:endParaRPr>
          </a:p>
        </p:txBody>
      </p:sp>
      <p:sp>
        <p:nvSpPr>
          <p:cNvPr id="10"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6</a:t>
            </a:r>
            <a:endParaRPr lang="en-US" sz="3200" b="1" dirty="0">
              <a:solidFill>
                <a:schemeClr val="bg1"/>
              </a:solidFill>
              <a:effectLst>
                <a:outerShdw blurRad="38100" dist="38100" dir="2700000" algn="tl">
                  <a:srgbClr val="000000">
                    <a:alpha val="43137"/>
                  </a:srgbClr>
                </a:outerShdw>
              </a:effectLst>
            </a:endParaRPr>
          </a:p>
        </p:txBody>
      </p:sp>
      <p:sp>
        <p:nvSpPr>
          <p:cNvPr id="15" name="AutoShape 14"/>
          <p:cNvSpPr>
            <a:spLocks noChangeArrowheads="1"/>
          </p:cNvSpPr>
          <p:nvPr/>
        </p:nvSpPr>
        <p:spPr bwMode="auto">
          <a:xfrm>
            <a:off x="5140832" y="2503440"/>
            <a:ext cx="126000" cy="1687560"/>
          </a:xfrm>
          <a:prstGeom prst="upDownArrow">
            <a:avLst>
              <a:gd name="adj1" fmla="val 50000"/>
              <a:gd name="adj2" fmla="val 173333"/>
            </a:avLst>
          </a:prstGeom>
          <a:solidFill>
            <a:schemeClr val="tx1">
              <a:alpha val="25000"/>
            </a:schemeClr>
          </a:solidFill>
          <a:ln w="9525">
            <a:solidFill>
              <a:schemeClr val="tx1">
                <a:alpha val="60000"/>
              </a:schemeClr>
            </a:solidFill>
            <a:miter lim="800000"/>
            <a:headEnd/>
            <a:tailEnd/>
          </a:ln>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17" name="AutoShape 14"/>
          <p:cNvSpPr>
            <a:spLocks noChangeArrowheads="1"/>
          </p:cNvSpPr>
          <p:nvPr/>
        </p:nvSpPr>
        <p:spPr bwMode="auto">
          <a:xfrm>
            <a:off x="674152" y="2215624"/>
            <a:ext cx="126000" cy="1878806"/>
          </a:xfrm>
          <a:prstGeom prst="upDownArrow">
            <a:avLst>
              <a:gd name="adj1" fmla="val 50000"/>
              <a:gd name="adj2" fmla="val 173333"/>
            </a:avLst>
          </a:prstGeom>
          <a:solidFill>
            <a:schemeClr val="tx1">
              <a:alpha val="25000"/>
            </a:schemeClr>
          </a:solidFill>
          <a:ln w="9525">
            <a:solidFill>
              <a:schemeClr val="tx1">
                <a:alpha val="60000"/>
              </a:schemeClr>
            </a:solidFill>
            <a:miter lim="800000"/>
            <a:headEnd/>
            <a:tailEnd/>
          </a:ln>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18" name="TextBox 17"/>
          <p:cNvSpPr txBox="1"/>
          <p:nvPr/>
        </p:nvSpPr>
        <p:spPr>
          <a:xfrm>
            <a:off x="0" y="6580058"/>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19" name="AutoShape 14"/>
          <p:cNvSpPr>
            <a:spLocks noChangeArrowheads="1"/>
          </p:cNvSpPr>
          <p:nvPr/>
        </p:nvSpPr>
        <p:spPr bwMode="auto">
          <a:xfrm>
            <a:off x="6691384" y="2690296"/>
            <a:ext cx="98684" cy="814904"/>
          </a:xfrm>
          <a:prstGeom prst="upDownArrow">
            <a:avLst>
              <a:gd name="adj1" fmla="val 50000"/>
              <a:gd name="adj2" fmla="val 173333"/>
            </a:avLst>
          </a:prstGeom>
          <a:solidFill>
            <a:schemeClr val="tx1">
              <a:alpha val="25000"/>
            </a:schemeClr>
          </a:solidFill>
          <a:ln w="9525">
            <a:solidFill>
              <a:schemeClr val="tx1">
                <a:alpha val="60000"/>
              </a:schemeClr>
            </a:solidFill>
            <a:miter lim="800000"/>
            <a:headEnd/>
            <a:tailEnd/>
          </a:ln>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20" name="Text Box 16"/>
          <p:cNvSpPr txBox="1">
            <a:spLocks noChangeArrowheads="1"/>
          </p:cNvSpPr>
          <p:nvPr/>
        </p:nvSpPr>
        <p:spPr bwMode="auto">
          <a:xfrm>
            <a:off x="4959600" y="1292444"/>
            <a:ext cx="38034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dirty="0" smtClean="0">
                <a:solidFill>
                  <a:schemeClr val="tx1">
                    <a:lumMod val="75000"/>
                    <a:lumOff val="25000"/>
                  </a:schemeClr>
                </a:solidFill>
                <a:latin typeface="Arial Narrow" pitchFamily="34" charset="0"/>
              </a:rPr>
              <a:t>Number of births and deaths</a:t>
            </a:r>
          </a:p>
          <a:p>
            <a:pPr eaLnBrk="1" hangingPunct="1"/>
            <a:r>
              <a:rPr lang="en-US" altLang="en-US" b="1" dirty="0" smtClean="0">
                <a:solidFill>
                  <a:schemeClr val="tx1">
                    <a:lumMod val="75000"/>
                    <a:lumOff val="25000"/>
                  </a:schemeClr>
                </a:solidFill>
                <a:latin typeface="Arial Narrow" pitchFamily="34" charset="0"/>
              </a:rPr>
              <a:t>(in 1000)</a:t>
            </a:r>
            <a:endParaRPr lang="en-GB" altLang="en-US" b="1" dirty="0">
              <a:solidFill>
                <a:schemeClr val="tx1">
                  <a:lumMod val="75000"/>
                  <a:lumOff val="25000"/>
                </a:schemeClr>
              </a:solidFill>
              <a:latin typeface="Arial Narrow" pitchFamily="34" charset="0"/>
            </a:endParaRPr>
          </a:p>
        </p:txBody>
      </p:sp>
      <p:sp>
        <p:nvSpPr>
          <p:cNvPr id="21" name="Text Box 17"/>
          <p:cNvSpPr txBox="1">
            <a:spLocks noChangeArrowheads="1"/>
          </p:cNvSpPr>
          <p:nvPr/>
        </p:nvSpPr>
        <p:spPr bwMode="auto">
          <a:xfrm>
            <a:off x="521752" y="1292444"/>
            <a:ext cx="3810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dirty="0" smtClean="0">
                <a:solidFill>
                  <a:schemeClr val="tx1">
                    <a:lumMod val="75000"/>
                    <a:lumOff val="25000"/>
                  </a:schemeClr>
                </a:solidFill>
                <a:latin typeface="Arial Narrow" pitchFamily="34" charset="0"/>
              </a:rPr>
              <a:t>Crude Birth Rate / Crude Death Rate</a:t>
            </a:r>
          </a:p>
          <a:p>
            <a:pPr eaLnBrk="1" hangingPunct="1"/>
            <a:r>
              <a:rPr lang="en-US" altLang="en-US" b="1" dirty="0" smtClean="0">
                <a:solidFill>
                  <a:schemeClr val="tx1">
                    <a:lumMod val="75000"/>
                    <a:lumOff val="25000"/>
                  </a:schemeClr>
                </a:solidFill>
                <a:latin typeface="Arial Narrow" pitchFamily="34" charset="0"/>
              </a:rPr>
              <a:t>(births / deaths per 1000 of population)</a:t>
            </a:r>
            <a:endParaRPr lang="en-GB" altLang="en-US" b="1" dirty="0">
              <a:solidFill>
                <a:schemeClr val="tx1">
                  <a:lumMod val="75000"/>
                  <a:lumOff val="25000"/>
                </a:schemeClr>
              </a:solidFill>
              <a:latin typeface="Arial Narrow" pitchFamily="34" charset="0"/>
            </a:endParaRPr>
          </a:p>
        </p:txBody>
      </p:sp>
    </p:spTree>
    <p:extLst>
      <p:ext uri="{BB962C8B-B14F-4D97-AF65-F5344CB8AC3E}">
        <p14:creationId xmlns:p14="http://schemas.microsoft.com/office/powerpoint/2010/main" val="3339360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5" descr="fig_population_0-2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6"/>
          <p:cNvSpPr>
            <a:spLocks noChangeArrowheads="1"/>
          </p:cNvSpPr>
          <p:nvPr/>
        </p:nvSpPr>
        <p:spPr bwMode="auto">
          <a:xfrm>
            <a:off x="533400" y="6002338"/>
            <a:ext cx="83820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800" b="1" dirty="0"/>
              <a:t>Source:</a:t>
            </a:r>
            <a:r>
              <a:rPr lang="en-US" altLang="en-US" sz="800" dirty="0"/>
              <a:t> This chart was compiled by the author from the following sources: 1) Durand, J.D. (1960): The population statistics of China, A.D. 2 - 1953. In: Population Studies, Vol. 13, No. 3, 209-256; (2) </a:t>
            </a:r>
            <a:r>
              <a:rPr lang="en-US" altLang="en-US" sz="800" dirty="0" err="1"/>
              <a:t>Mi</a:t>
            </a:r>
            <a:r>
              <a:rPr lang="en-US" altLang="en-US" sz="800" dirty="0"/>
              <a:t>, Hong (1992): The quantitative analysis about evolution of historical population on Ming Dynasty in China. Paper presented at the IUSSP General Conference, Session 40, Montreal; (3) Hu </a:t>
            </a:r>
            <a:r>
              <a:rPr lang="en-US" altLang="en-US" sz="800" dirty="0" err="1"/>
              <a:t>Huanyong</a:t>
            </a:r>
            <a:r>
              <a:rPr lang="en-US" altLang="en-US" sz="800" dirty="0"/>
              <a:t> (Ed.) (1984): The population geography of China. Shanghai (East China Normal University Press), p. 10 (taken from Susumu </a:t>
            </a:r>
            <a:r>
              <a:rPr lang="en-US" altLang="en-US" sz="800" dirty="0" err="1"/>
              <a:t>Yabuki</a:t>
            </a:r>
            <a:r>
              <a:rPr lang="en-US" altLang="en-US" sz="800" dirty="0"/>
              <a:t> (1995): China's new political economy. The giant awakes. Boulder, San Francisco, Oxford, Westview Press, p.96); (4) China Statistical Yearbook, 1994, Beijing. China Statistical Publishing House. (5) United Nations (1999): World Population Prospects. The 1998 Revision. New York (from data files on diskettes)</a:t>
            </a:r>
          </a:p>
        </p:txBody>
      </p:sp>
      <p:sp>
        <p:nvSpPr>
          <p:cNvPr id="7173" name="Text Box 19"/>
          <p:cNvSpPr txBox="1">
            <a:spLocks noChangeArrowheads="1"/>
          </p:cNvSpPr>
          <p:nvPr/>
        </p:nvSpPr>
        <p:spPr bwMode="auto">
          <a:xfrm>
            <a:off x="3717925" y="2017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a:p>
        </p:txBody>
      </p:sp>
      <p:sp>
        <p:nvSpPr>
          <p:cNvPr id="7174" name="Text Box 31"/>
          <p:cNvSpPr txBox="1">
            <a:spLocks noChangeArrowheads="1"/>
          </p:cNvSpPr>
          <p:nvPr/>
        </p:nvSpPr>
        <p:spPr bwMode="auto">
          <a:xfrm>
            <a:off x="6400800" y="2057400"/>
            <a:ext cx="2190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a:solidFill>
                  <a:srgbClr val="C00000"/>
                </a:solidFill>
                <a:latin typeface="Arial Narrow" pitchFamily="34" charset="0"/>
              </a:rPr>
              <a:t>2010: 1.35 billion</a:t>
            </a:r>
            <a:endParaRPr lang="en-US" altLang="en-US" sz="2400" b="1" dirty="0">
              <a:solidFill>
                <a:srgbClr val="C00000"/>
              </a:solidFill>
              <a:latin typeface="Arial Narrow" pitchFamily="34" charset="0"/>
            </a:endParaRPr>
          </a:p>
        </p:txBody>
      </p:sp>
      <p:sp>
        <p:nvSpPr>
          <p:cNvPr id="7176" name="Rectangle 7"/>
          <p:cNvSpPr>
            <a:spLocks noChangeArrowheads="1"/>
          </p:cNvSpPr>
          <p:nvPr/>
        </p:nvSpPr>
        <p:spPr bwMode="auto">
          <a:xfrm>
            <a:off x="616200" y="76200"/>
            <a:ext cx="852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600" b="1" dirty="0" smtClean="0">
                <a:solidFill>
                  <a:schemeClr val="tx2"/>
                </a:solidFill>
                <a:latin typeface="Arial Narrow" pitchFamily="34" charset="0"/>
              </a:rPr>
              <a:t>Evidence: Example China</a:t>
            </a:r>
            <a:endParaRPr lang="en-US" altLang="en-US" sz="3600" b="1" dirty="0">
              <a:solidFill>
                <a:schemeClr val="tx2"/>
              </a:solidFill>
              <a:latin typeface="Arial Narrow" pitchFamily="34" charset="0"/>
            </a:endParaRPr>
          </a:p>
        </p:txBody>
      </p:sp>
      <p:sp>
        <p:nvSpPr>
          <p:cNvPr id="7170" name="Rectangle 4"/>
          <p:cNvSpPr>
            <a:spLocks noChangeArrowheads="1"/>
          </p:cNvSpPr>
          <p:nvPr/>
        </p:nvSpPr>
        <p:spPr bwMode="auto">
          <a:xfrm>
            <a:off x="3370262" y="1143000"/>
            <a:ext cx="4125913" cy="457200"/>
          </a:xfrm>
          <a:prstGeom prst="rect">
            <a:avLst/>
          </a:prstGeom>
          <a:solidFill>
            <a:schemeClr val="bg1"/>
          </a:solidFill>
          <a:ln>
            <a:noFill/>
          </a:ln>
          <a:effec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2400" b="1" dirty="0">
                <a:latin typeface="Arial Narrow" pitchFamily="34" charset="0"/>
              </a:rPr>
              <a:t>China's population, A.D. 0 - 2050</a:t>
            </a:r>
            <a:r>
              <a:rPr lang="en-US" altLang="en-US" sz="2400" dirty="0">
                <a:latin typeface="Arial Narrow" pitchFamily="34" charset="0"/>
              </a:rPr>
              <a:t> </a:t>
            </a: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24402881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Distribution of births by major area</a:t>
            </a:r>
            <a:endParaRPr lang="en-US" altLang="en-US" sz="1600" b="1" dirty="0">
              <a:solidFill>
                <a:schemeClr val="tx2"/>
              </a:solidFill>
              <a:latin typeface="Arial Narrow" pitchFamily="34" charset="0"/>
            </a:endParaRPr>
          </a:p>
        </p:txBody>
      </p:sp>
      <p:sp>
        <p:nvSpPr>
          <p:cNvPr id="10"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6</a:t>
            </a:r>
            <a:endParaRPr lang="en-US" sz="3200" b="1"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0" y="6580058"/>
            <a:ext cx="9144000" cy="276999"/>
          </a:xfrm>
          <a:prstGeom prst="rect">
            <a:avLst/>
          </a:prstGeom>
          <a:noFill/>
        </p:spPr>
        <p:txBody>
          <a:bodyPr wrap="square" rtlCol="0">
            <a:spAutoFit/>
          </a:bodyPr>
          <a:lstStyle/>
          <a:p>
            <a:pPr algn="l"/>
            <a:r>
              <a:rPr lang="en-US" sz="1200" b="1" dirty="0" smtClean="0">
                <a:solidFill>
                  <a:schemeClr val="tx1">
                    <a:lumMod val="50000"/>
                    <a:lumOff val="50000"/>
                  </a:schemeClr>
                </a:solidFill>
                <a:latin typeface="+mj-lt"/>
              </a:rPr>
              <a:t>Source: </a:t>
            </a:r>
            <a:r>
              <a:rPr lang="en-US" sz="1200" dirty="0" smtClean="0">
                <a:solidFill>
                  <a:schemeClr val="tx1">
                    <a:lumMod val="50000"/>
                    <a:lumOff val="50000"/>
                  </a:schemeClr>
                </a:solidFill>
                <a:latin typeface="+mj-lt"/>
              </a:rPr>
              <a:t>United Nations Department of Economic and Social Affairs, Population Division: World Fertility Patterns, 2013 (based on the 2012 Revision). New York</a:t>
            </a:r>
            <a:endParaRPr lang="en-US" sz="1200" dirty="0">
              <a:solidFill>
                <a:schemeClr val="tx1">
                  <a:lumMod val="50000"/>
                  <a:lumOff val="50000"/>
                </a:schemeClr>
              </a:solidFill>
              <a:latin typeface="+mj-lt"/>
            </a:endParaRPr>
          </a:p>
        </p:txBody>
      </p:sp>
      <p:sp>
        <p:nvSpPr>
          <p:cNvPr id="2" name="Rectangle 1"/>
          <p:cNvSpPr/>
          <p:nvPr/>
        </p:nvSpPr>
        <p:spPr>
          <a:xfrm>
            <a:off x="0" y="6414870"/>
            <a:ext cx="9154192" cy="261610"/>
          </a:xfrm>
          <a:prstGeom prst="rect">
            <a:avLst/>
          </a:prstGeom>
        </p:spPr>
        <p:txBody>
          <a:bodyPr wrap="square">
            <a:spAutoFit/>
          </a:bodyPr>
          <a:lstStyle/>
          <a:p>
            <a:pPr algn="l"/>
            <a:r>
              <a:rPr lang="en-US" sz="1100" b="1" dirty="0">
                <a:solidFill>
                  <a:schemeClr val="tx1">
                    <a:lumMod val="50000"/>
                    <a:lumOff val="50000"/>
                  </a:schemeClr>
                </a:solidFill>
              </a:rPr>
              <a:t>Note: </a:t>
            </a:r>
            <a:r>
              <a:rPr lang="en-US" sz="1100" dirty="0">
                <a:solidFill>
                  <a:schemeClr val="tx1">
                    <a:lumMod val="50000"/>
                    <a:lumOff val="50000"/>
                  </a:schemeClr>
                </a:solidFill>
              </a:rPr>
              <a:t>Bubble size is relative to the absolute number of births, with numbers referring to the interpolated annual number of births (thousands)</a:t>
            </a:r>
            <a:endParaRPr lang="de-DE" sz="1100" dirty="0">
              <a:solidFill>
                <a:schemeClr val="tx1">
                  <a:lumMod val="50000"/>
                  <a:lumOff val="5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8991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6956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31" y="945600"/>
            <a:ext cx="8245401" cy="5760000"/>
          </a:xfrm>
          <a:prstGeom prst="rect">
            <a:avLst/>
          </a:prstGeom>
          <a:noFill/>
          <a:ln w="444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ChangeArrowheads="1"/>
          </p:cNvSpPr>
          <p:nvPr/>
        </p:nvSpPr>
        <p:spPr bwMode="auto">
          <a:xfrm>
            <a:off x="1219200" y="35052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3"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Net-Reproduction-Rate: Selected regions</a:t>
            </a:r>
            <a:endParaRPr lang="en-US" altLang="en-US" sz="2000" b="1" dirty="0">
              <a:solidFill>
                <a:schemeClr val="tx2"/>
              </a:solidFill>
              <a:latin typeface="Arial Narrow" pitchFamily="34" charset="0"/>
            </a:endParaRPr>
          </a:p>
        </p:txBody>
      </p:sp>
      <p:sp>
        <p:nvSpPr>
          <p:cNvPr id="13" name="Oval 7"/>
          <p:cNvSpPr>
            <a:spLocks noChangeArrowheads="1"/>
          </p:cNvSpPr>
          <p:nvPr/>
        </p:nvSpPr>
        <p:spPr bwMode="auto">
          <a:xfrm>
            <a:off x="8267700" y="3657600"/>
            <a:ext cx="685800" cy="499911"/>
          </a:xfrm>
          <a:prstGeom prst="ellipse">
            <a:avLst/>
          </a:prstGeom>
          <a:solidFill>
            <a:schemeClr val="bg1">
              <a:alpha val="5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0.97</a:t>
            </a:r>
            <a:endParaRPr lang="de-DE" altLang="en-US" sz="2400" b="1" dirty="0">
              <a:latin typeface="+mj-lt"/>
            </a:endParaRPr>
          </a:p>
        </p:txBody>
      </p:sp>
      <p:sp>
        <p:nvSpPr>
          <p:cNvPr id="14" name="Oval 7"/>
          <p:cNvSpPr>
            <a:spLocks noChangeArrowheads="1"/>
          </p:cNvSpPr>
          <p:nvPr/>
        </p:nvSpPr>
        <p:spPr bwMode="auto">
          <a:xfrm>
            <a:off x="8267700" y="4267200"/>
            <a:ext cx="685800" cy="499911"/>
          </a:xfrm>
          <a:prstGeom prst="ellipse">
            <a:avLst/>
          </a:prstGeom>
          <a:solidFill>
            <a:schemeClr val="bg1">
              <a:alpha val="55000"/>
            </a:schemeClr>
          </a:solidFill>
          <a:ln w="38100">
            <a:solidFill>
              <a:srgbClr val="0099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0.90</a:t>
            </a:r>
            <a:endParaRPr lang="de-DE" altLang="en-US" sz="2400" b="1" dirty="0">
              <a:latin typeface="+mj-lt"/>
            </a:endParaRPr>
          </a:p>
        </p:txBody>
      </p:sp>
      <p:sp>
        <p:nvSpPr>
          <p:cNvPr id="15" name="Oval 7"/>
          <p:cNvSpPr>
            <a:spLocks noChangeArrowheads="1"/>
          </p:cNvSpPr>
          <p:nvPr/>
        </p:nvSpPr>
        <p:spPr bwMode="auto">
          <a:xfrm>
            <a:off x="8267700" y="5217063"/>
            <a:ext cx="685800" cy="499911"/>
          </a:xfrm>
          <a:prstGeom prst="ellipse">
            <a:avLst/>
          </a:prstGeom>
          <a:solidFill>
            <a:schemeClr val="bg1">
              <a:alpha val="55000"/>
            </a:schemeClr>
          </a:solidFill>
          <a:ln w="38100">
            <a:solidFill>
              <a:srgbClr val="0066CC"/>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0.76</a:t>
            </a:r>
            <a:endParaRPr lang="de-DE" altLang="en-US" sz="2400" b="1" dirty="0">
              <a:latin typeface="+mj-lt"/>
            </a:endParaRPr>
          </a:p>
        </p:txBody>
      </p:sp>
      <p:sp>
        <p:nvSpPr>
          <p:cNvPr id="10" name="Oval 7"/>
          <p:cNvSpPr>
            <a:spLocks noChangeArrowheads="1"/>
          </p:cNvSpPr>
          <p:nvPr/>
        </p:nvSpPr>
        <p:spPr bwMode="auto">
          <a:xfrm>
            <a:off x="8267700" y="2238192"/>
            <a:ext cx="685800" cy="499911"/>
          </a:xfrm>
          <a:prstGeom prst="ellipse">
            <a:avLst/>
          </a:prstGeom>
          <a:solidFill>
            <a:schemeClr val="bg1">
              <a:alpha val="55000"/>
            </a:schemeClr>
          </a:solidFill>
          <a:ln w="38100">
            <a:solidFill>
              <a:srgbClr val="FF99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1.94</a:t>
            </a:r>
            <a:endParaRPr lang="de-DE" altLang="en-US" sz="2400" b="1" dirty="0">
              <a:latin typeface="+mj-lt"/>
            </a:endParaRPr>
          </a:p>
        </p:txBody>
      </p:sp>
      <p:sp>
        <p:nvSpPr>
          <p:cNvPr id="11"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6</a:t>
            </a:r>
            <a:endParaRPr lang="en-US" sz="3200" b="1" dirty="0">
              <a:solidFill>
                <a:schemeClr val="bg1"/>
              </a:solidFill>
              <a:effectLst>
                <a:outerShdw blurRad="38100" dist="38100" dir="2700000" algn="tl">
                  <a:srgbClr val="000000">
                    <a:alpha val="43137"/>
                  </a:srgbClr>
                </a:outerShdw>
              </a:effectLst>
            </a:endParaRPr>
          </a:p>
        </p:txBody>
      </p:sp>
      <p:sp>
        <p:nvSpPr>
          <p:cNvPr id="3" name="Oval 2"/>
          <p:cNvSpPr>
            <a:spLocks/>
          </p:cNvSpPr>
          <p:nvPr/>
        </p:nvSpPr>
        <p:spPr bwMode="auto">
          <a:xfrm>
            <a:off x="5251976" y="2199672"/>
            <a:ext cx="180000" cy="180000"/>
          </a:xfrm>
          <a:prstGeom prst="ellipse">
            <a:avLst/>
          </a:prstGeom>
          <a:noFill/>
          <a:ln w="44450" cap="flat" cmpd="sng" algn="ctr">
            <a:solidFill>
              <a:srgbClr val="FF990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cs typeface="Arial" charset="0"/>
            </a:endParaRPr>
          </a:p>
        </p:txBody>
      </p:sp>
      <p:cxnSp>
        <p:nvCxnSpPr>
          <p:cNvPr id="5" name="Straight Connector 4"/>
          <p:cNvCxnSpPr>
            <a:stCxn id="10" idx="2"/>
            <a:endCxn id="3" idx="6"/>
          </p:cNvCxnSpPr>
          <p:nvPr/>
        </p:nvCxnSpPr>
        <p:spPr bwMode="auto">
          <a:xfrm flipH="1" flipV="1">
            <a:off x="5431976" y="2289672"/>
            <a:ext cx="2835724" cy="198476"/>
          </a:xfrm>
          <a:prstGeom prst="line">
            <a:avLst/>
          </a:prstGeom>
          <a:solidFill>
            <a:schemeClr val="accent1"/>
          </a:solidFill>
          <a:ln w="254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Oval 16"/>
          <p:cNvSpPr>
            <a:spLocks/>
          </p:cNvSpPr>
          <p:nvPr/>
        </p:nvSpPr>
        <p:spPr bwMode="auto">
          <a:xfrm>
            <a:off x="5251504" y="4648200"/>
            <a:ext cx="180000" cy="180000"/>
          </a:xfrm>
          <a:prstGeom prst="ellipse">
            <a:avLst/>
          </a:prstGeom>
          <a:noFill/>
          <a:ln w="4445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cs typeface="Arial" charset="0"/>
            </a:endParaRPr>
          </a:p>
        </p:txBody>
      </p:sp>
      <p:cxnSp>
        <p:nvCxnSpPr>
          <p:cNvPr id="18" name="Straight Connector 17"/>
          <p:cNvCxnSpPr>
            <a:stCxn id="13" idx="2"/>
            <a:endCxn id="17" idx="6"/>
          </p:cNvCxnSpPr>
          <p:nvPr/>
        </p:nvCxnSpPr>
        <p:spPr bwMode="auto">
          <a:xfrm flipH="1">
            <a:off x="5431504" y="3907556"/>
            <a:ext cx="2836196" cy="830644"/>
          </a:xfrm>
          <a:prstGeom prst="line">
            <a:avLst/>
          </a:prstGeom>
          <a:solidFill>
            <a:schemeClr val="accent1"/>
          </a:solidFill>
          <a:ln w="254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Oval 23"/>
          <p:cNvSpPr>
            <a:spLocks/>
          </p:cNvSpPr>
          <p:nvPr/>
        </p:nvSpPr>
        <p:spPr bwMode="auto">
          <a:xfrm>
            <a:off x="5257328" y="4863144"/>
            <a:ext cx="180000" cy="180000"/>
          </a:xfrm>
          <a:prstGeom prst="ellipse">
            <a:avLst/>
          </a:prstGeom>
          <a:noFill/>
          <a:ln w="44450" cap="flat" cmpd="sng" algn="ctr">
            <a:solidFill>
              <a:srgbClr val="00800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cs typeface="Arial" charset="0"/>
            </a:endParaRPr>
          </a:p>
        </p:txBody>
      </p:sp>
      <p:cxnSp>
        <p:nvCxnSpPr>
          <p:cNvPr id="25" name="Straight Connector 24"/>
          <p:cNvCxnSpPr>
            <a:stCxn id="14" idx="2"/>
            <a:endCxn id="24" idx="6"/>
          </p:cNvCxnSpPr>
          <p:nvPr/>
        </p:nvCxnSpPr>
        <p:spPr bwMode="auto">
          <a:xfrm flipH="1">
            <a:off x="5437328" y="4517156"/>
            <a:ext cx="2830372" cy="435988"/>
          </a:xfrm>
          <a:prstGeom prst="line">
            <a:avLst/>
          </a:prstGeom>
          <a:solidFill>
            <a:schemeClr val="accent1"/>
          </a:solidFill>
          <a:ln w="254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Oval 27"/>
          <p:cNvSpPr>
            <a:spLocks/>
          </p:cNvSpPr>
          <p:nvPr/>
        </p:nvSpPr>
        <p:spPr bwMode="auto">
          <a:xfrm>
            <a:off x="5261179" y="5198440"/>
            <a:ext cx="180000" cy="180000"/>
          </a:xfrm>
          <a:prstGeom prst="ellipse">
            <a:avLst/>
          </a:prstGeom>
          <a:noFill/>
          <a:ln w="4445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cs typeface="Arial" charset="0"/>
            </a:endParaRPr>
          </a:p>
        </p:txBody>
      </p:sp>
      <p:cxnSp>
        <p:nvCxnSpPr>
          <p:cNvPr id="29" name="Straight Connector 28"/>
          <p:cNvCxnSpPr>
            <a:stCxn id="15" idx="2"/>
            <a:endCxn id="28" idx="6"/>
          </p:cNvCxnSpPr>
          <p:nvPr/>
        </p:nvCxnSpPr>
        <p:spPr bwMode="auto">
          <a:xfrm flipH="1" flipV="1">
            <a:off x="5441179" y="5288440"/>
            <a:ext cx="2826521" cy="178579"/>
          </a:xfrm>
          <a:prstGeom prst="line">
            <a:avLst/>
          </a:prstGeom>
          <a:solidFill>
            <a:schemeClr val="accent1"/>
          </a:solidFill>
          <a:ln w="254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35"/>
          <p:cNvSpPr txBox="1"/>
          <p:nvPr/>
        </p:nvSpPr>
        <p:spPr>
          <a:xfrm>
            <a:off x="1456" y="660055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37" name="Text Box 18"/>
          <p:cNvSpPr txBox="1">
            <a:spLocks noChangeArrowheads="1"/>
          </p:cNvSpPr>
          <p:nvPr/>
        </p:nvSpPr>
        <p:spPr bwMode="auto">
          <a:xfrm>
            <a:off x="0" y="6858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1" dirty="0" smtClean="0">
                <a:solidFill>
                  <a:schemeClr val="tx1">
                    <a:lumMod val="75000"/>
                    <a:lumOff val="25000"/>
                  </a:schemeClr>
                </a:solidFill>
                <a:latin typeface="Arial Narrow" pitchFamily="34" charset="0"/>
              </a:rPr>
              <a:t>Number of daughters per women</a:t>
            </a:r>
            <a:endParaRPr lang="en-GB" altLang="en-US" sz="2400" b="1" dirty="0">
              <a:solidFill>
                <a:srgbClr val="C00000"/>
              </a:solidFill>
              <a:latin typeface="Arial Narrow" pitchFamily="34" charset="0"/>
            </a:endParaRPr>
          </a:p>
        </p:txBody>
      </p:sp>
    </p:spTree>
    <p:extLst>
      <p:ext uri="{BB962C8B-B14F-4D97-AF65-F5344CB8AC3E}">
        <p14:creationId xmlns:p14="http://schemas.microsoft.com/office/powerpoint/2010/main" val="7602940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219200" y="3429000"/>
            <a:ext cx="6705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sz="2800">
              <a:solidFill>
                <a:srgbClr val="FF0000"/>
              </a:solidFill>
              <a:latin typeface="Arial Narrow" pitchFamily="34" charset="0"/>
            </a:endParaRPr>
          </a:p>
        </p:txBody>
      </p:sp>
      <p:sp>
        <p:nvSpPr>
          <p:cNvPr id="10248" name="Footer Placeholder 3"/>
          <p:cNvSpPr>
            <a:spLocks noGrp="1"/>
          </p:cNvSpPr>
          <p:nvPr>
            <p:ph type="ftr" sz="quarter" idx="11"/>
          </p:nvPr>
        </p:nvSpPr>
        <p:spPr>
          <a:xfrm>
            <a:off x="457200" y="6629400"/>
            <a:ext cx="8534400" cy="22860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800" smtClean="0">
                <a:solidFill>
                  <a:schemeClr val="bg2"/>
                </a:solidFill>
                <a:latin typeface="Verdana" pitchFamily="34" charset="0"/>
              </a:rPr>
              <a:t>Source: United Nations, Department of Economic and Social Affairs, Population Division (2011): World Population Prospects, the 2010 Revision. New York</a:t>
            </a:r>
          </a:p>
        </p:txBody>
      </p:sp>
      <p:sp>
        <p:nvSpPr>
          <p:cNvPr id="3" name="TextBox 2"/>
          <p:cNvSpPr txBox="1"/>
          <p:nvPr/>
        </p:nvSpPr>
        <p:spPr>
          <a:xfrm>
            <a:off x="1613520" y="1451212"/>
            <a:ext cx="6328977" cy="646331"/>
          </a:xfrm>
          <a:prstGeom prst="rect">
            <a:avLst/>
          </a:prstGeom>
          <a:noFill/>
        </p:spPr>
        <p:txBody>
          <a:bodyPr wrap="none" rtlCol="0">
            <a:spAutoFit/>
          </a:bodyPr>
          <a:lstStyle/>
          <a:p>
            <a:pPr algn="r"/>
            <a:r>
              <a:rPr lang="en-US" sz="3600" b="1" dirty="0" smtClean="0">
                <a:solidFill>
                  <a:srgbClr val="FF9900"/>
                </a:solidFill>
                <a:latin typeface="+mj-lt"/>
              </a:rPr>
              <a:t>Africa:</a:t>
            </a:r>
            <a:r>
              <a:rPr lang="en-US" sz="1900" b="1" dirty="0" smtClean="0">
                <a:latin typeface="+mj-lt"/>
              </a:rPr>
              <a:t> Population is almost </a:t>
            </a:r>
            <a:r>
              <a:rPr lang="en-US" sz="1900" b="1" dirty="0" smtClean="0">
                <a:solidFill>
                  <a:srgbClr val="FF0000"/>
                </a:solidFill>
                <a:latin typeface="+mj-lt"/>
              </a:rPr>
              <a:t>doubling</a:t>
            </a:r>
            <a:r>
              <a:rPr lang="en-US" sz="1900" b="1" dirty="0" smtClean="0">
                <a:latin typeface="+mj-lt"/>
              </a:rPr>
              <a:t> between generations</a:t>
            </a:r>
            <a:endParaRPr lang="de-DE" sz="1900" b="1" dirty="0">
              <a:latin typeface="+mj-lt"/>
            </a:endParaRPr>
          </a:p>
        </p:txBody>
      </p:sp>
      <p:sp>
        <p:nvSpPr>
          <p:cNvPr id="11" name="TextBox 10"/>
          <p:cNvSpPr txBox="1"/>
          <p:nvPr/>
        </p:nvSpPr>
        <p:spPr>
          <a:xfrm>
            <a:off x="1906978" y="3200400"/>
            <a:ext cx="6040436" cy="646331"/>
          </a:xfrm>
          <a:prstGeom prst="rect">
            <a:avLst/>
          </a:prstGeom>
          <a:noFill/>
        </p:spPr>
        <p:txBody>
          <a:bodyPr wrap="none" rtlCol="0">
            <a:spAutoFit/>
          </a:bodyPr>
          <a:lstStyle/>
          <a:p>
            <a:pPr algn="r"/>
            <a:r>
              <a:rPr lang="en-US" sz="3600" b="1" dirty="0" smtClean="0">
                <a:solidFill>
                  <a:srgbClr val="C00000"/>
                </a:solidFill>
                <a:latin typeface="+mj-lt"/>
              </a:rPr>
              <a:t>Asia:</a:t>
            </a:r>
            <a:r>
              <a:rPr lang="en-US" b="1" dirty="0" smtClean="0">
                <a:latin typeface="+mj-lt"/>
              </a:rPr>
              <a:t> </a:t>
            </a:r>
            <a:r>
              <a:rPr lang="en-US" sz="1900" b="1" dirty="0" smtClean="0">
                <a:latin typeface="+mj-lt"/>
              </a:rPr>
              <a:t>Population is </a:t>
            </a:r>
            <a:r>
              <a:rPr lang="en-US" sz="1900" b="1" dirty="0" smtClean="0">
                <a:solidFill>
                  <a:srgbClr val="FF0000"/>
                </a:solidFill>
                <a:latin typeface="+mj-lt"/>
              </a:rPr>
              <a:t>shrinking</a:t>
            </a:r>
            <a:r>
              <a:rPr lang="en-US" sz="1900" b="1" dirty="0" smtClean="0">
                <a:latin typeface="+mj-lt"/>
              </a:rPr>
              <a:t> by 3% between generations</a:t>
            </a:r>
            <a:endParaRPr lang="de-DE" sz="1900" b="1" dirty="0">
              <a:latin typeface="+mj-lt"/>
            </a:endParaRPr>
          </a:p>
        </p:txBody>
      </p:sp>
      <p:sp>
        <p:nvSpPr>
          <p:cNvPr id="12" name="TextBox 11"/>
          <p:cNvSpPr txBox="1"/>
          <p:nvPr/>
        </p:nvSpPr>
        <p:spPr>
          <a:xfrm>
            <a:off x="-168120" y="3838797"/>
            <a:ext cx="8110617" cy="646331"/>
          </a:xfrm>
          <a:prstGeom prst="rect">
            <a:avLst/>
          </a:prstGeom>
          <a:noFill/>
        </p:spPr>
        <p:txBody>
          <a:bodyPr wrap="none" rtlCol="0">
            <a:spAutoFit/>
          </a:bodyPr>
          <a:lstStyle/>
          <a:p>
            <a:pPr algn="r"/>
            <a:r>
              <a:rPr lang="en-US" sz="3600" b="1" dirty="0" smtClean="0">
                <a:solidFill>
                  <a:srgbClr val="008000"/>
                </a:solidFill>
                <a:latin typeface="+mj-lt"/>
              </a:rPr>
              <a:t>Northern America: </a:t>
            </a:r>
            <a:r>
              <a:rPr lang="en-US" sz="1900" b="1" dirty="0" smtClean="0">
                <a:latin typeface="+mj-lt"/>
              </a:rPr>
              <a:t>Pop. is </a:t>
            </a:r>
            <a:r>
              <a:rPr lang="en-US" sz="1900" b="1" dirty="0" smtClean="0">
                <a:solidFill>
                  <a:srgbClr val="FF0000"/>
                </a:solidFill>
                <a:latin typeface="+mj-lt"/>
              </a:rPr>
              <a:t>shrinking</a:t>
            </a:r>
            <a:r>
              <a:rPr lang="en-US" sz="1900" b="1" dirty="0" smtClean="0">
                <a:latin typeface="+mj-lt"/>
              </a:rPr>
              <a:t> by 10% between generation</a:t>
            </a:r>
            <a:endParaRPr lang="de-DE" sz="1900" b="1" dirty="0">
              <a:latin typeface="+mj-lt"/>
            </a:endParaRPr>
          </a:p>
        </p:txBody>
      </p:sp>
      <p:sp>
        <p:nvSpPr>
          <p:cNvPr id="16" name="TextBox 15"/>
          <p:cNvSpPr txBox="1"/>
          <p:nvPr/>
        </p:nvSpPr>
        <p:spPr>
          <a:xfrm>
            <a:off x="1267063" y="4505980"/>
            <a:ext cx="6684843" cy="646331"/>
          </a:xfrm>
          <a:prstGeom prst="rect">
            <a:avLst/>
          </a:prstGeom>
          <a:noFill/>
        </p:spPr>
        <p:txBody>
          <a:bodyPr wrap="none" rtlCol="0">
            <a:spAutoFit/>
          </a:bodyPr>
          <a:lstStyle/>
          <a:p>
            <a:pPr algn="r"/>
            <a:r>
              <a:rPr lang="en-US" sz="3600" b="1" dirty="0" smtClean="0">
                <a:solidFill>
                  <a:srgbClr val="0070C0"/>
                </a:solidFill>
                <a:latin typeface="+mj-lt"/>
              </a:rPr>
              <a:t>Europe:</a:t>
            </a:r>
            <a:r>
              <a:rPr lang="en-US" sz="2800" b="1" dirty="0" smtClean="0">
                <a:latin typeface="+mj-lt"/>
              </a:rPr>
              <a:t> </a:t>
            </a:r>
            <a:r>
              <a:rPr lang="en-US" sz="1900" b="1" dirty="0" smtClean="0">
                <a:latin typeface="+mj-lt"/>
              </a:rPr>
              <a:t>Population is </a:t>
            </a:r>
            <a:r>
              <a:rPr lang="en-US" sz="1900" b="1" dirty="0" smtClean="0">
                <a:solidFill>
                  <a:srgbClr val="FF0000"/>
                </a:solidFill>
                <a:latin typeface="+mj-lt"/>
              </a:rPr>
              <a:t>shrinking</a:t>
            </a:r>
            <a:r>
              <a:rPr lang="en-US" sz="1900" b="1" dirty="0" smtClean="0">
                <a:latin typeface="+mj-lt"/>
              </a:rPr>
              <a:t> by 24% between generations</a:t>
            </a:r>
            <a:endParaRPr lang="de-DE" sz="1900" b="1" dirty="0">
              <a:latin typeface="+mj-lt"/>
            </a:endParaRPr>
          </a:p>
        </p:txBody>
      </p:sp>
      <p:sp>
        <p:nvSpPr>
          <p:cNvPr id="17" name="TextBox 16"/>
          <p:cNvSpPr txBox="1"/>
          <p:nvPr/>
        </p:nvSpPr>
        <p:spPr>
          <a:xfrm>
            <a:off x="0" y="5334000"/>
            <a:ext cx="9144000" cy="1200329"/>
          </a:xfrm>
          <a:prstGeom prst="rect">
            <a:avLst/>
          </a:prstGeom>
          <a:noFill/>
        </p:spPr>
        <p:txBody>
          <a:bodyPr wrap="square" rtlCol="0">
            <a:spAutoFit/>
          </a:bodyPr>
          <a:lstStyle/>
          <a:p>
            <a:r>
              <a:rPr lang="en-US" b="1" dirty="0">
                <a:latin typeface="+mj-lt"/>
              </a:rPr>
              <a:t>The </a:t>
            </a:r>
            <a:r>
              <a:rPr lang="en-US" b="1" dirty="0" smtClean="0">
                <a:latin typeface="+mj-lt"/>
              </a:rPr>
              <a:t>Net-Reproduction-Rate is the average </a:t>
            </a:r>
            <a:r>
              <a:rPr lang="en-US" b="1" dirty="0">
                <a:latin typeface="+mj-lt"/>
              </a:rPr>
              <a:t>number of daughters that female members of a birth cohort would bear during their reproductive life span if they were subject throughout their lives to the observed age-specific fertility and mortality rates of the given time period. </a:t>
            </a:r>
            <a:r>
              <a:rPr lang="en-US" b="1" dirty="0" smtClean="0">
                <a:latin typeface="+mj-lt"/>
              </a:rPr>
              <a:t/>
            </a:r>
            <a:br>
              <a:rPr lang="en-US" b="1" dirty="0" smtClean="0">
                <a:latin typeface="+mj-lt"/>
              </a:rPr>
            </a:br>
            <a:r>
              <a:rPr lang="en-US" b="1" dirty="0" smtClean="0">
                <a:latin typeface="+mj-lt"/>
              </a:rPr>
              <a:t>The NRR is </a:t>
            </a:r>
            <a:r>
              <a:rPr lang="en-US" b="1" dirty="0">
                <a:latin typeface="+mj-lt"/>
              </a:rPr>
              <a:t>expressed as the number of daughters per woman</a:t>
            </a:r>
            <a:r>
              <a:rPr lang="en-US" b="1" dirty="0" smtClean="0">
                <a:latin typeface="+mj-lt"/>
              </a:rPr>
              <a:t>.</a:t>
            </a:r>
            <a:endParaRPr lang="de-DE" b="1" dirty="0">
              <a:latin typeface="+mj-lt"/>
            </a:endParaRPr>
          </a:p>
        </p:txBody>
      </p:sp>
      <p:sp>
        <p:nvSpPr>
          <p:cNvPr id="18"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Net-Reproduction-Rate: Selected regions</a:t>
            </a:r>
            <a:endParaRPr lang="en-US" altLang="en-US" sz="2000" b="1" dirty="0">
              <a:solidFill>
                <a:schemeClr val="tx2"/>
              </a:solidFill>
              <a:latin typeface="Arial Narrow" pitchFamily="34" charset="0"/>
            </a:endParaRPr>
          </a:p>
        </p:txBody>
      </p:sp>
      <p:sp>
        <p:nvSpPr>
          <p:cNvPr id="19"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6</a:t>
            </a:r>
            <a:endParaRPr lang="en-US" sz="3200" b="1" dirty="0">
              <a:solidFill>
                <a:schemeClr val="bg1"/>
              </a:solidFill>
              <a:effectLst>
                <a:outerShdw blurRad="38100" dist="38100" dir="2700000" algn="tl">
                  <a:srgbClr val="000000">
                    <a:alpha val="43137"/>
                  </a:srgbClr>
                </a:outerShdw>
              </a:effectLst>
            </a:endParaRPr>
          </a:p>
        </p:txBody>
      </p:sp>
      <p:sp>
        <p:nvSpPr>
          <p:cNvPr id="20" name="Oval 7"/>
          <p:cNvSpPr>
            <a:spLocks noChangeArrowheads="1"/>
          </p:cNvSpPr>
          <p:nvPr/>
        </p:nvSpPr>
        <p:spPr bwMode="auto">
          <a:xfrm>
            <a:off x="8077200" y="3212055"/>
            <a:ext cx="685800" cy="499911"/>
          </a:xfrm>
          <a:prstGeom prst="ellipse">
            <a:avLst/>
          </a:prstGeom>
          <a:solidFill>
            <a:schemeClr val="bg1">
              <a:alpha val="5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0.97</a:t>
            </a:r>
            <a:endParaRPr lang="de-DE" altLang="en-US" sz="2400" b="1" dirty="0">
              <a:latin typeface="+mj-lt"/>
            </a:endParaRPr>
          </a:p>
        </p:txBody>
      </p:sp>
      <p:sp>
        <p:nvSpPr>
          <p:cNvPr id="21" name="Oval 7"/>
          <p:cNvSpPr>
            <a:spLocks noChangeArrowheads="1"/>
          </p:cNvSpPr>
          <p:nvPr/>
        </p:nvSpPr>
        <p:spPr bwMode="auto">
          <a:xfrm>
            <a:off x="8071301" y="3850452"/>
            <a:ext cx="685800" cy="499911"/>
          </a:xfrm>
          <a:prstGeom prst="ellipse">
            <a:avLst/>
          </a:prstGeom>
          <a:solidFill>
            <a:schemeClr val="bg1">
              <a:alpha val="55000"/>
            </a:schemeClr>
          </a:solidFill>
          <a:ln w="38100">
            <a:solidFill>
              <a:srgbClr val="0099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0.90</a:t>
            </a:r>
            <a:endParaRPr lang="de-DE" altLang="en-US" sz="2400" b="1" dirty="0">
              <a:latin typeface="+mj-lt"/>
            </a:endParaRPr>
          </a:p>
        </p:txBody>
      </p:sp>
      <p:sp>
        <p:nvSpPr>
          <p:cNvPr id="22" name="Oval 7"/>
          <p:cNvSpPr>
            <a:spLocks noChangeArrowheads="1"/>
          </p:cNvSpPr>
          <p:nvPr/>
        </p:nvSpPr>
        <p:spPr bwMode="auto">
          <a:xfrm>
            <a:off x="8077200" y="4517635"/>
            <a:ext cx="685800" cy="499911"/>
          </a:xfrm>
          <a:prstGeom prst="ellipse">
            <a:avLst/>
          </a:prstGeom>
          <a:solidFill>
            <a:schemeClr val="bg1">
              <a:alpha val="55000"/>
            </a:schemeClr>
          </a:solidFill>
          <a:ln w="38100">
            <a:solidFill>
              <a:srgbClr val="0066CC"/>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0.76</a:t>
            </a:r>
            <a:endParaRPr lang="de-DE" altLang="en-US" sz="2400" b="1" dirty="0">
              <a:latin typeface="+mj-lt"/>
            </a:endParaRPr>
          </a:p>
        </p:txBody>
      </p:sp>
      <p:sp>
        <p:nvSpPr>
          <p:cNvPr id="23" name="Oval 7"/>
          <p:cNvSpPr>
            <a:spLocks noChangeArrowheads="1"/>
          </p:cNvSpPr>
          <p:nvPr/>
        </p:nvSpPr>
        <p:spPr bwMode="auto">
          <a:xfrm>
            <a:off x="8077200" y="1462867"/>
            <a:ext cx="685800" cy="499911"/>
          </a:xfrm>
          <a:prstGeom prst="ellipse">
            <a:avLst/>
          </a:prstGeom>
          <a:solidFill>
            <a:schemeClr val="bg1">
              <a:alpha val="55000"/>
            </a:schemeClr>
          </a:solidFill>
          <a:ln w="38100">
            <a:solidFill>
              <a:srgbClr val="FF99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1.94</a:t>
            </a:r>
            <a:endParaRPr lang="de-DE" altLang="en-US" sz="2400" b="1" dirty="0">
              <a:latin typeface="+mj-lt"/>
            </a:endParaRPr>
          </a:p>
        </p:txBody>
      </p:sp>
    </p:spTree>
    <p:extLst>
      <p:ext uri="{BB962C8B-B14F-4D97-AF65-F5344CB8AC3E}">
        <p14:creationId xmlns:p14="http://schemas.microsoft.com/office/powerpoint/2010/main" val="8797785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600" y="3792528"/>
            <a:ext cx="4320000" cy="30259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792040"/>
            <a:ext cx="4320000" cy="302597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1600" y="796944"/>
            <a:ext cx="4320000" cy="302597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796944"/>
            <a:ext cx="4320000" cy="3025972"/>
          </a:xfrm>
          <a:prstGeom prst="rect">
            <a:avLst/>
          </a:prstGeom>
        </p:spPr>
      </p:pic>
      <p:sp>
        <p:nvSpPr>
          <p:cNvPr id="18"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Net-Reproduction-Rates: All countries</a:t>
            </a:r>
            <a:endParaRPr lang="en-US" altLang="en-US" sz="2000" b="1" dirty="0">
              <a:solidFill>
                <a:schemeClr val="tx2"/>
              </a:solidFill>
              <a:latin typeface="Arial Narrow" pitchFamily="34" charset="0"/>
            </a:endParaRPr>
          </a:p>
        </p:txBody>
      </p:sp>
      <p:sp>
        <p:nvSpPr>
          <p:cNvPr id="19"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6</a:t>
            </a:r>
            <a:endParaRPr lang="en-US" sz="3200" b="1" dirty="0">
              <a:solidFill>
                <a:schemeClr val="bg1"/>
              </a:solidFill>
              <a:effectLst>
                <a:outerShdw blurRad="38100" dist="38100" dir="2700000" algn="tl">
                  <a:srgbClr val="000000">
                    <a:alpha val="43137"/>
                  </a:srgbClr>
                </a:outerShdw>
              </a:effectLst>
            </a:endParaRPr>
          </a:p>
        </p:txBody>
      </p:sp>
      <p:sp>
        <p:nvSpPr>
          <p:cNvPr id="24" name="Oval 7"/>
          <p:cNvSpPr>
            <a:spLocks noChangeArrowheads="1"/>
          </p:cNvSpPr>
          <p:nvPr/>
        </p:nvSpPr>
        <p:spPr bwMode="auto">
          <a:xfrm>
            <a:off x="495000" y="1015800"/>
            <a:ext cx="648000" cy="432000"/>
          </a:xfrm>
          <a:prstGeom prst="ellipse">
            <a:avLst/>
          </a:prstGeom>
          <a:solidFill>
            <a:schemeClr val="bg1">
              <a:alpha val="55000"/>
            </a:schemeClr>
          </a:solidFill>
          <a:ln w="25400">
            <a:solidFill>
              <a:schemeClr val="tx1">
                <a:lumMod val="65000"/>
                <a:lumOff val="35000"/>
              </a:schemeClr>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000" b="1" dirty="0" smtClean="0">
                <a:solidFill>
                  <a:schemeClr val="tx1">
                    <a:lumMod val="75000"/>
                    <a:lumOff val="25000"/>
                  </a:schemeClr>
                </a:solidFill>
                <a:latin typeface="+mj-lt"/>
              </a:rPr>
              <a:t>1950</a:t>
            </a:r>
            <a:endParaRPr lang="de-DE" altLang="en-US" sz="2000" b="1" dirty="0">
              <a:solidFill>
                <a:schemeClr val="tx1">
                  <a:lumMod val="75000"/>
                  <a:lumOff val="25000"/>
                </a:schemeClr>
              </a:solidFill>
              <a:latin typeface="+mj-lt"/>
            </a:endParaRPr>
          </a:p>
        </p:txBody>
      </p:sp>
      <p:sp>
        <p:nvSpPr>
          <p:cNvPr id="25" name="Oval 7"/>
          <p:cNvSpPr>
            <a:spLocks noChangeArrowheads="1"/>
          </p:cNvSpPr>
          <p:nvPr/>
        </p:nvSpPr>
        <p:spPr bwMode="auto">
          <a:xfrm>
            <a:off x="4990800" y="1015800"/>
            <a:ext cx="648000" cy="432000"/>
          </a:xfrm>
          <a:prstGeom prst="ellipse">
            <a:avLst/>
          </a:prstGeom>
          <a:solidFill>
            <a:schemeClr val="bg1">
              <a:alpha val="55000"/>
            </a:schemeClr>
          </a:solidFill>
          <a:ln w="25400">
            <a:solidFill>
              <a:schemeClr val="tx1">
                <a:lumMod val="65000"/>
                <a:lumOff val="35000"/>
              </a:schemeClr>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000" b="1" dirty="0" smtClean="0">
                <a:solidFill>
                  <a:schemeClr val="tx1">
                    <a:lumMod val="75000"/>
                    <a:lumOff val="25000"/>
                  </a:schemeClr>
                </a:solidFill>
                <a:latin typeface="+mj-lt"/>
              </a:rPr>
              <a:t>2015</a:t>
            </a:r>
            <a:endParaRPr lang="de-DE" altLang="en-US" sz="2000" b="1" dirty="0">
              <a:solidFill>
                <a:schemeClr val="tx1">
                  <a:lumMod val="75000"/>
                  <a:lumOff val="25000"/>
                </a:schemeClr>
              </a:solidFill>
              <a:latin typeface="+mj-lt"/>
            </a:endParaRPr>
          </a:p>
        </p:txBody>
      </p:sp>
      <p:sp>
        <p:nvSpPr>
          <p:cNvPr id="26" name="Oval 7"/>
          <p:cNvSpPr>
            <a:spLocks noChangeArrowheads="1"/>
          </p:cNvSpPr>
          <p:nvPr/>
        </p:nvSpPr>
        <p:spPr bwMode="auto">
          <a:xfrm>
            <a:off x="495000" y="3987600"/>
            <a:ext cx="648000" cy="432000"/>
          </a:xfrm>
          <a:prstGeom prst="ellipse">
            <a:avLst/>
          </a:prstGeom>
          <a:solidFill>
            <a:schemeClr val="bg1">
              <a:alpha val="55000"/>
            </a:schemeClr>
          </a:solidFill>
          <a:ln w="25400">
            <a:solidFill>
              <a:schemeClr val="tx1">
                <a:lumMod val="65000"/>
                <a:lumOff val="35000"/>
              </a:schemeClr>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000" b="1" dirty="0" smtClean="0">
                <a:solidFill>
                  <a:schemeClr val="tx1">
                    <a:lumMod val="75000"/>
                    <a:lumOff val="25000"/>
                  </a:schemeClr>
                </a:solidFill>
                <a:latin typeface="+mj-lt"/>
              </a:rPr>
              <a:t>2050</a:t>
            </a:r>
            <a:endParaRPr lang="de-DE" altLang="en-US" sz="2000" b="1" dirty="0">
              <a:solidFill>
                <a:schemeClr val="tx1">
                  <a:lumMod val="75000"/>
                  <a:lumOff val="25000"/>
                </a:schemeClr>
              </a:solidFill>
              <a:latin typeface="+mj-lt"/>
            </a:endParaRPr>
          </a:p>
        </p:txBody>
      </p:sp>
      <p:sp>
        <p:nvSpPr>
          <p:cNvPr id="27" name="Oval 7"/>
          <p:cNvSpPr>
            <a:spLocks noChangeArrowheads="1"/>
          </p:cNvSpPr>
          <p:nvPr/>
        </p:nvSpPr>
        <p:spPr bwMode="auto">
          <a:xfrm>
            <a:off x="4990800" y="3987600"/>
            <a:ext cx="648000" cy="432000"/>
          </a:xfrm>
          <a:prstGeom prst="ellipse">
            <a:avLst/>
          </a:prstGeom>
          <a:solidFill>
            <a:schemeClr val="bg1">
              <a:alpha val="55000"/>
            </a:schemeClr>
          </a:solidFill>
          <a:ln w="25400">
            <a:solidFill>
              <a:schemeClr val="tx1">
                <a:lumMod val="65000"/>
                <a:lumOff val="35000"/>
              </a:schemeClr>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000" b="1" dirty="0" smtClean="0">
                <a:solidFill>
                  <a:schemeClr val="tx1">
                    <a:lumMod val="75000"/>
                    <a:lumOff val="25000"/>
                  </a:schemeClr>
                </a:solidFill>
                <a:latin typeface="+mj-lt"/>
              </a:rPr>
              <a:t>2100</a:t>
            </a:r>
            <a:endParaRPr lang="de-DE" altLang="en-US" sz="2000" b="1" dirty="0">
              <a:solidFill>
                <a:schemeClr val="tx1">
                  <a:lumMod val="75000"/>
                  <a:lumOff val="25000"/>
                </a:schemeClr>
              </a:solidFill>
              <a:latin typeface="+mj-lt"/>
            </a:endParaRPr>
          </a:p>
        </p:txBody>
      </p:sp>
      <p:sp>
        <p:nvSpPr>
          <p:cNvPr id="7" name="TextBox 6"/>
          <p:cNvSpPr txBox="1"/>
          <p:nvPr/>
        </p:nvSpPr>
        <p:spPr>
          <a:xfrm>
            <a:off x="1313574" y="1041310"/>
            <a:ext cx="2191626" cy="369332"/>
          </a:xfrm>
          <a:prstGeom prst="rect">
            <a:avLst/>
          </a:prstGeom>
          <a:solidFill>
            <a:schemeClr val="bg1"/>
          </a:solidFill>
        </p:spPr>
        <p:txBody>
          <a:bodyPr wrap="none" rtlCol="0">
            <a:spAutoFit/>
          </a:bodyPr>
          <a:lstStyle/>
          <a:p>
            <a:r>
              <a:rPr lang="en-US" b="1" dirty="0" smtClean="0">
                <a:solidFill>
                  <a:schemeClr val="tx1">
                    <a:lumMod val="75000"/>
                    <a:lumOff val="25000"/>
                  </a:schemeClr>
                </a:solidFill>
                <a:latin typeface="+mj-lt"/>
              </a:rPr>
              <a:t>195 countries NRR &gt; 1</a:t>
            </a:r>
            <a:endParaRPr lang="de-DE" b="1" dirty="0">
              <a:solidFill>
                <a:schemeClr val="tx1">
                  <a:lumMod val="75000"/>
                  <a:lumOff val="25000"/>
                </a:schemeClr>
              </a:solidFill>
              <a:latin typeface="+mj-lt"/>
            </a:endParaRPr>
          </a:p>
        </p:txBody>
      </p:sp>
      <p:sp>
        <p:nvSpPr>
          <p:cNvPr id="20" name="TextBox 19"/>
          <p:cNvSpPr txBox="1"/>
          <p:nvPr/>
        </p:nvSpPr>
        <p:spPr>
          <a:xfrm>
            <a:off x="5890768" y="1042494"/>
            <a:ext cx="2181238" cy="369332"/>
          </a:xfrm>
          <a:prstGeom prst="rect">
            <a:avLst/>
          </a:prstGeom>
          <a:solidFill>
            <a:schemeClr val="bg1"/>
          </a:solidFill>
        </p:spPr>
        <p:txBody>
          <a:bodyPr wrap="none" rtlCol="0">
            <a:spAutoFit/>
          </a:bodyPr>
          <a:lstStyle/>
          <a:p>
            <a:r>
              <a:rPr lang="en-US" b="1" dirty="0" smtClean="0">
                <a:solidFill>
                  <a:schemeClr val="tx1">
                    <a:lumMod val="75000"/>
                    <a:lumOff val="25000"/>
                  </a:schemeClr>
                </a:solidFill>
                <a:latin typeface="+mj-lt"/>
              </a:rPr>
              <a:t>119 countries NRR &gt; 1</a:t>
            </a:r>
            <a:endParaRPr lang="de-DE" b="1" dirty="0">
              <a:solidFill>
                <a:schemeClr val="tx1">
                  <a:lumMod val="75000"/>
                  <a:lumOff val="25000"/>
                </a:schemeClr>
              </a:solidFill>
              <a:latin typeface="+mj-lt"/>
            </a:endParaRPr>
          </a:p>
        </p:txBody>
      </p:sp>
      <p:sp>
        <p:nvSpPr>
          <p:cNvPr id="21" name="TextBox 20"/>
          <p:cNvSpPr txBox="1"/>
          <p:nvPr/>
        </p:nvSpPr>
        <p:spPr>
          <a:xfrm>
            <a:off x="1447867" y="4036406"/>
            <a:ext cx="2085828" cy="369332"/>
          </a:xfrm>
          <a:prstGeom prst="rect">
            <a:avLst/>
          </a:prstGeom>
          <a:solidFill>
            <a:schemeClr val="bg1"/>
          </a:solidFill>
        </p:spPr>
        <p:txBody>
          <a:bodyPr wrap="none" rtlCol="0">
            <a:spAutoFit/>
          </a:bodyPr>
          <a:lstStyle/>
          <a:p>
            <a:r>
              <a:rPr lang="en-US" b="1" dirty="0" smtClean="0">
                <a:solidFill>
                  <a:schemeClr val="tx1">
                    <a:lumMod val="75000"/>
                    <a:lumOff val="25000"/>
                  </a:schemeClr>
                </a:solidFill>
                <a:latin typeface="+mj-lt"/>
              </a:rPr>
              <a:t>65 countries NRR &gt; 1</a:t>
            </a:r>
            <a:endParaRPr lang="de-DE" b="1" dirty="0">
              <a:solidFill>
                <a:schemeClr val="tx1">
                  <a:lumMod val="75000"/>
                  <a:lumOff val="25000"/>
                </a:schemeClr>
              </a:solidFill>
              <a:latin typeface="+mj-lt"/>
            </a:endParaRPr>
          </a:p>
        </p:txBody>
      </p:sp>
      <p:sp>
        <p:nvSpPr>
          <p:cNvPr id="22" name="TextBox 21"/>
          <p:cNvSpPr txBox="1"/>
          <p:nvPr/>
        </p:nvSpPr>
        <p:spPr>
          <a:xfrm>
            <a:off x="5915172" y="4030583"/>
            <a:ext cx="2085828" cy="369332"/>
          </a:xfrm>
          <a:prstGeom prst="rect">
            <a:avLst/>
          </a:prstGeom>
          <a:solidFill>
            <a:schemeClr val="bg1"/>
          </a:solidFill>
        </p:spPr>
        <p:txBody>
          <a:bodyPr wrap="none" rtlCol="0">
            <a:spAutoFit/>
          </a:bodyPr>
          <a:lstStyle/>
          <a:p>
            <a:r>
              <a:rPr lang="en-US" b="1" dirty="0" smtClean="0">
                <a:solidFill>
                  <a:schemeClr val="tx1">
                    <a:lumMod val="75000"/>
                    <a:lumOff val="25000"/>
                  </a:schemeClr>
                </a:solidFill>
                <a:latin typeface="+mj-lt"/>
              </a:rPr>
              <a:t>23 countries NRR &gt; 1</a:t>
            </a:r>
            <a:endParaRPr lang="de-DE" b="1" dirty="0">
              <a:solidFill>
                <a:schemeClr val="tx1">
                  <a:lumMod val="75000"/>
                  <a:lumOff val="25000"/>
                </a:schemeClr>
              </a:solidFill>
              <a:latin typeface="+mj-lt"/>
            </a:endParaRPr>
          </a:p>
        </p:txBody>
      </p:sp>
    </p:spTree>
    <p:extLst>
      <p:ext uri="{BB962C8B-B14F-4D97-AF65-F5344CB8AC3E}">
        <p14:creationId xmlns:p14="http://schemas.microsoft.com/office/powerpoint/2010/main" val="37018527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616200" y="76200"/>
            <a:ext cx="852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600" b="1" dirty="0" smtClean="0">
                <a:solidFill>
                  <a:schemeClr val="tx2"/>
                </a:solidFill>
                <a:latin typeface="Arial Narrow" pitchFamily="34" charset="0"/>
              </a:rPr>
              <a:t>World population by level of fertility </a:t>
            </a:r>
            <a:r>
              <a:rPr lang="en-US" altLang="en-US" sz="2000" b="1" dirty="0" smtClean="0">
                <a:solidFill>
                  <a:schemeClr val="tx2"/>
                </a:solidFill>
                <a:latin typeface="Arial Narrow" pitchFamily="34" charset="0"/>
              </a:rPr>
              <a:t>(TFR)</a:t>
            </a:r>
            <a:endParaRPr lang="en-US" altLang="en-US" sz="2000" b="1" dirty="0">
              <a:solidFill>
                <a:schemeClr val="tx2"/>
              </a:solidFill>
              <a:latin typeface="Arial Narrow"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79" y="838200"/>
            <a:ext cx="7735421" cy="5943600"/>
          </a:xfrm>
          <a:prstGeom prst="rect">
            <a:avLst/>
          </a:prstGeom>
        </p:spPr>
      </p:pic>
      <p:sp>
        <p:nvSpPr>
          <p:cNvPr id="6"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smtClean="0">
                <a:solidFill>
                  <a:schemeClr val="bg1"/>
                </a:solidFill>
                <a:effectLst>
                  <a:outerShdw blurRad="38100" dist="38100" dir="2700000" algn="tl">
                    <a:srgbClr val="000000">
                      <a:alpha val="43137"/>
                    </a:srgbClr>
                  </a:outerShdw>
                </a:effectLst>
              </a:rPr>
              <a:t>6</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43846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World in 2100: </a:t>
            </a:r>
            <a:r>
              <a:rPr lang="en-US" altLang="en-US" sz="2800" b="1" dirty="0" smtClean="0">
                <a:solidFill>
                  <a:srgbClr val="C00000"/>
                </a:solidFill>
                <a:latin typeface="Arial Narrow" pitchFamily="34" charset="0"/>
              </a:rPr>
              <a:t>2012</a:t>
            </a:r>
            <a:r>
              <a:rPr lang="en-US" altLang="en-US" sz="2800" b="1" dirty="0" smtClean="0">
                <a:solidFill>
                  <a:schemeClr val="tx2"/>
                </a:solidFill>
                <a:latin typeface="Arial Narrow" pitchFamily="34" charset="0"/>
              </a:rPr>
              <a:t>, </a:t>
            </a:r>
            <a:r>
              <a:rPr lang="en-US" altLang="en-US" sz="2800" b="1" dirty="0" smtClean="0">
                <a:solidFill>
                  <a:srgbClr val="C00000"/>
                </a:solidFill>
                <a:latin typeface="Arial Narrow" pitchFamily="34" charset="0"/>
              </a:rPr>
              <a:t>2015</a:t>
            </a:r>
            <a:r>
              <a:rPr lang="en-US" altLang="en-US" sz="2800" b="1" dirty="0" smtClean="0">
                <a:solidFill>
                  <a:schemeClr val="tx2"/>
                </a:solidFill>
                <a:latin typeface="Arial Narrow" pitchFamily="34" charset="0"/>
              </a:rPr>
              <a:t> &amp; </a:t>
            </a:r>
            <a:r>
              <a:rPr lang="en-US" altLang="en-US" sz="2800" b="1" dirty="0" smtClean="0">
                <a:solidFill>
                  <a:srgbClr val="C00000"/>
                </a:solidFill>
                <a:latin typeface="Arial Narrow" pitchFamily="34" charset="0"/>
              </a:rPr>
              <a:t>2017 </a:t>
            </a:r>
            <a:r>
              <a:rPr lang="en-US" altLang="en-US" sz="2800" b="1" dirty="0" smtClean="0">
                <a:latin typeface="Arial Narrow" pitchFamily="34" charset="0"/>
              </a:rPr>
              <a:t>Revisions</a:t>
            </a:r>
            <a:r>
              <a:rPr lang="en-US" altLang="en-US" sz="2800" b="1" dirty="0" smtClean="0">
                <a:solidFill>
                  <a:schemeClr val="tx2"/>
                </a:solidFill>
                <a:latin typeface="Arial Narrow" pitchFamily="34" charset="0"/>
              </a:rPr>
              <a:t> </a:t>
            </a:r>
            <a:r>
              <a:rPr lang="en-US" altLang="en-US" sz="2200" b="1" dirty="0" smtClean="0">
                <a:solidFill>
                  <a:schemeClr val="tx2"/>
                </a:solidFill>
                <a:latin typeface="Arial Narrow" pitchFamily="34" charset="0"/>
              </a:rPr>
              <a:t>(billion)</a:t>
            </a:r>
            <a:endParaRPr lang="en-US" altLang="en-US" sz="2200" b="1" dirty="0">
              <a:solidFill>
                <a:schemeClr val="tx2"/>
              </a:solidFill>
              <a:latin typeface="Arial Narrow" pitchFamily="34" charset="0"/>
            </a:endParaRPr>
          </a:p>
        </p:txBody>
      </p:sp>
      <p:sp>
        <p:nvSpPr>
          <p:cNvPr id="2" name="TextBox 1"/>
          <p:cNvSpPr txBox="1"/>
          <p:nvPr/>
        </p:nvSpPr>
        <p:spPr>
          <a:xfrm>
            <a:off x="0" y="658100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and 2917 Revision. New York</a:t>
            </a:r>
            <a:endParaRPr lang="en-US" sz="1200" dirty="0">
              <a:solidFill>
                <a:schemeClr val="bg1">
                  <a:lumMod val="65000"/>
                </a:schemeClr>
              </a:solidFill>
              <a:latin typeface="+mj-lt"/>
            </a:endParaRP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65" y="813975"/>
            <a:ext cx="8690070" cy="5739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03521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bwMode="auto">
          <a:xfrm>
            <a:off x="0" y="2057400"/>
            <a:ext cx="9144000" cy="3886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lnSpc>
                <a:spcPct val="90000"/>
              </a:lnSpc>
              <a:buFontTx/>
              <a:buNone/>
            </a:pPr>
            <a:r>
              <a:rPr lang="en-US" altLang="en-US" sz="6000" b="1" dirty="0" smtClean="0">
                <a:solidFill>
                  <a:srgbClr val="C00000"/>
                </a:solidFill>
                <a:latin typeface="Arial Narrow" pitchFamily="34" charset="0"/>
              </a:rPr>
              <a:t>Thank you!</a:t>
            </a:r>
          </a:p>
          <a:p>
            <a:pPr algn="ctr" eaLnBrk="1" hangingPunct="1">
              <a:lnSpc>
                <a:spcPct val="90000"/>
              </a:lnSpc>
              <a:buFontTx/>
              <a:buNone/>
            </a:pPr>
            <a:endParaRPr lang="en-US" altLang="en-US" dirty="0" smtClean="0">
              <a:solidFill>
                <a:schemeClr val="tx1">
                  <a:lumMod val="50000"/>
                  <a:lumOff val="50000"/>
                </a:schemeClr>
              </a:solidFill>
              <a:latin typeface="Arial Narrow" pitchFamily="34" charset="0"/>
            </a:endParaRPr>
          </a:p>
          <a:p>
            <a:pPr algn="ctr" eaLnBrk="1" hangingPunct="1">
              <a:lnSpc>
                <a:spcPct val="90000"/>
              </a:lnSpc>
              <a:buFontTx/>
              <a:buNone/>
            </a:pPr>
            <a:r>
              <a:rPr lang="en-US" altLang="en-US" dirty="0" smtClean="0">
                <a:solidFill>
                  <a:schemeClr val="tx1">
                    <a:lumMod val="50000"/>
                    <a:lumOff val="50000"/>
                  </a:schemeClr>
                </a:solidFill>
                <a:latin typeface="Arial Narrow" pitchFamily="34" charset="0"/>
              </a:rPr>
              <a:t>For more </a:t>
            </a:r>
            <a:r>
              <a:rPr lang="en-US" altLang="en-US" smtClean="0">
                <a:solidFill>
                  <a:schemeClr val="tx1">
                    <a:lumMod val="50000"/>
                    <a:lumOff val="50000"/>
                  </a:schemeClr>
                </a:solidFill>
                <a:latin typeface="Arial Narrow" pitchFamily="34" charset="0"/>
              </a:rPr>
              <a:t>details and </a:t>
            </a:r>
            <a:r>
              <a:rPr lang="en-US" altLang="en-US" dirty="0" smtClean="0">
                <a:solidFill>
                  <a:schemeClr val="tx1">
                    <a:lumMod val="50000"/>
                    <a:lumOff val="50000"/>
                  </a:schemeClr>
                </a:solidFill>
                <a:latin typeface="Arial Narrow" pitchFamily="34" charset="0"/>
              </a:rPr>
              <a:t>in-depth </a:t>
            </a:r>
            <a:r>
              <a:rPr lang="en-US" altLang="en-US" smtClean="0">
                <a:solidFill>
                  <a:schemeClr val="tx1">
                    <a:lumMod val="50000"/>
                    <a:lumOff val="50000"/>
                  </a:schemeClr>
                </a:solidFill>
                <a:latin typeface="Arial Narrow" pitchFamily="34" charset="0"/>
              </a:rPr>
              <a:t>analyses go to:</a:t>
            </a:r>
            <a:endParaRPr lang="en-US" altLang="en-US" dirty="0" smtClean="0">
              <a:solidFill>
                <a:schemeClr val="tx1">
                  <a:lumMod val="50000"/>
                  <a:lumOff val="50000"/>
                </a:schemeClr>
              </a:solidFill>
              <a:latin typeface="Arial Narrow" pitchFamily="34" charset="0"/>
            </a:endParaRPr>
          </a:p>
          <a:p>
            <a:pPr algn="ctr" eaLnBrk="1" hangingPunct="1">
              <a:lnSpc>
                <a:spcPct val="90000"/>
              </a:lnSpc>
              <a:buFontTx/>
              <a:buNone/>
            </a:pPr>
            <a:r>
              <a:rPr lang="en-US" altLang="en-US" sz="5400" dirty="0" smtClean="0">
                <a:solidFill>
                  <a:srgbClr val="C00000"/>
                </a:solidFill>
                <a:latin typeface="Arial Narrow" pitchFamily="34" charset="0"/>
              </a:rPr>
              <a:t>www.demographics.at</a:t>
            </a:r>
          </a:p>
        </p:txBody>
      </p:sp>
      <p:sp>
        <p:nvSpPr>
          <p:cNvPr id="49155" name="Rectangle 3"/>
          <p:cNvSpPr>
            <a:spLocks noChangeArrowheads="1"/>
          </p:cNvSpPr>
          <p:nvPr/>
        </p:nvSpPr>
        <p:spPr bwMode="auto">
          <a:xfrm>
            <a:off x="762000" y="76200"/>
            <a:ext cx="7696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endParaRPr lang="en-GB" altLang="en-US" sz="3200" b="1">
              <a:solidFill>
                <a:schemeClr val="tx2"/>
              </a:solidFill>
              <a:latin typeface="Arial Narrow"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762000" y="76200"/>
            <a:ext cx="7696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endParaRPr lang="en-GB" altLang="en-US" sz="3200" b="1">
              <a:solidFill>
                <a:schemeClr val="tx2"/>
              </a:solidFill>
              <a:latin typeface="Arial Narrow" pitchFamily="34" charset="0"/>
            </a:endParaRPr>
          </a:p>
        </p:txBody>
      </p:sp>
      <p:sp>
        <p:nvSpPr>
          <p:cNvPr id="10" name="Rectangle 7"/>
          <p:cNvSpPr>
            <a:spLocks noChangeArrowheads="1"/>
          </p:cNvSpPr>
          <p:nvPr/>
        </p:nvSpPr>
        <p:spPr bwMode="auto">
          <a:xfrm>
            <a:off x="76200" y="76200"/>
            <a:ext cx="906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Disclaimer</a:t>
            </a:r>
            <a:endParaRPr lang="en-US" altLang="en-US" sz="3400" b="1" dirty="0">
              <a:solidFill>
                <a:schemeClr val="tx2"/>
              </a:solidFill>
              <a:latin typeface="Arial Narrow" pitchFamily="34" charset="0"/>
            </a:endParaRPr>
          </a:p>
        </p:txBody>
      </p:sp>
      <p:sp>
        <p:nvSpPr>
          <p:cNvPr id="2" name="Rectangle 1"/>
          <p:cNvSpPr/>
          <p:nvPr/>
        </p:nvSpPr>
        <p:spPr>
          <a:xfrm>
            <a:off x="533400" y="1752600"/>
            <a:ext cx="8077200" cy="3570208"/>
          </a:xfrm>
          <a:prstGeom prst="rect">
            <a:avLst/>
          </a:prstGeom>
        </p:spPr>
        <p:txBody>
          <a:bodyPr wrap="square">
            <a:spAutoFit/>
          </a:bodyPr>
          <a:lstStyle/>
          <a:p>
            <a:r>
              <a:rPr lang="en-US" dirty="0"/>
              <a:t> </a:t>
            </a:r>
            <a:r>
              <a:rPr lang="en-US" sz="1600" b="1" dirty="0"/>
              <a:t>This </a:t>
            </a:r>
            <a:r>
              <a:rPr lang="en-US" sz="1600" b="1" dirty="0" smtClean="0"/>
              <a:t>presentation is </a:t>
            </a:r>
            <a:r>
              <a:rPr lang="en-US" sz="1600" b="1" dirty="0"/>
              <a:t>not a United Nations publication. </a:t>
            </a:r>
            <a:r>
              <a:rPr lang="en-US" sz="1600" dirty="0" smtClean="0"/>
              <a:t/>
            </a:r>
            <a:br>
              <a:rPr lang="en-US" sz="1600" dirty="0" smtClean="0"/>
            </a:br>
            <a:r>
              <a:rPr lang="en-US" sz="1600" dirty="0" smtClean="0"/>
              <a:t>It </a:t>
            </a:r>
            <a:r>
              <a:rPr lang="en-US" sz="1600" dirty="0"/>
              <a:t>is a private </a:t>
            </a:r>
            <a:r>
              <a:rPr lang="en-US" sz="1600" dirty="0" smtClean="0"/>
              <a:t>project, authored by Gerhard K. </a:t>
            </a:r>
            <a:r>
              <a:rPr lang="en-US" sz="1600" dirty="0" err="1" smtClean="0"/>
              <a:t>Heilig</a:t>
            </a:r>
            <a:r>
              <a:rPr lang="en-US" sz="1600" dirty="0" smtClean="0"/>
              <a:t>. Views </a:t>
            </a:r>
            <a:r>
              <a:rPr lang="en-US" sz="1600" dirty="0"/>
              <a:t>expressed are </a:t>
            </a:r>
            <a:r>
              <a:rPr lang="en-US" sz="1600" dirty="0" smtClean="0"/>
              <a:t>those of </a:t>
            </a:r>
            <a:br>
              <a:rPr lang="en-US" sz="1600" dirty="0" smtClean="0"/>
            </a:br>
            <a:r>
              <a:rPr lang="en-US" sz="1600" dirty="0" smtClean="0"/>
              <a:t>the author and </a:t>
            </a:r>
            <a:r>
              <a:rPr lang="en-US" sz="1600" dirty="0"/>
              <a:t>do not imply the expression of any opinion on the part of any international organization or research institute.</a:t>
            </a:r>
          </a:p>
          <a:p>
            <a:endParaRPr lang="en-US" sz="1600" dirty="0"/>
          </a:p>
          <a:p>
            <a:r>
              <a:rPr lang="en-US" sz="1600" dirty="0"/>
              <a:t>This </a:t>
            </a:r>
            <a:r>
              <a:rPr lang="en-US" sz="1600" dirty="0" smtClean="0"/>
              <a:t>presentation </a:t>
            </a:r>
            <a:r>
              <a:rPr lang="en-US" sz="1600" dirty="0"/>
              <a:t>is using data from the official United Nations </a:t>
            </a:r>
            <a:r>
              <a:rPr lang="en-US" sz="1600" dirty="0" smtClean="0"/>
              <a:t>“World </a:t>
            </a:r>
            <a:r>
              <a:rPr lang="en-US" sz="1600" dirty="0"/>
              <a:t>Population </a:t>
            </a:r>
            <a:r>
              <a:rPr lang="en-US" sz="1600" dirty="0" smtClean="0"/>
              <a:t>Prospects” (WPP), </a:t>
            </a:r>
            <a:r>
              <a:rPr lang="en-US" sz="1600" dirty="0"/>
              <a:t>the </a:t>
            </a:r>
            <a:r>
              <a:rPr lang="en-US" sz="1600" dirty="0" smtClean="0"/>
              <a:t>“World </a:t>
            </a:r>
            <a:r>
              <a:rPr lang="en-US" sz="1600" dirty="0"/>
              <a:t>Urbanization </a:t>
            </a:r>
            <a:r>
              <a:rPr lang="en-US" sz="1600" dirty="0" smtClean="0"/>
              <a:t>Prospects” (WUP)  </a:t>
            </a:r>
            <a:r>
              <a:rPr lang="en-US" sz="1600" dirty="0"/>
              <a:t>and the </a:t>
            </a:r>
            <a:r>
              <a:rPr lang="en-US" sz="1600" dirty="0" smtClean="0"/>
              <a:t>“Probabilistic </a:t>
            </a:r>
            <a:r>
              <a:rPr lang="en-US" sz="1600" dirty="0"/>
              <a:t>Population </a:t>
            </a:r>
            <a:r>
              <a:rPr lang="en-US" sz="1600" dirty="0" smtClean="0"/>
              <a:t>Projections” (PPP) for </a:t>
            </a:r>
            <a:r>
              <a:rPr lang="en-US" sz="1600" dirty="0"/>
              <a:t>all countries of the </a:t>
            </a:r>
            <a:r>
              <a:rPr lang="en-US" sz="1600" dirty="0" smtClean="0"/>
              <a:t>world, as published by the </a:t>
            </a:r>
            <a:br>
              <a:rPr lang="en-US" sz="1600" dirty="0" smtClean="0"/>
            </a:br>
            <a:r>
              <a:rPr lang="en-US" sz="1600" dirty="0" smtClean="0"/>
              <a:t>United Nations Population Division of the Department of Economic and Social Affairs.</a:t>
            </a:r>
          </a:p>
          <a:p>
            <a:endParaRPr lang="en-US" sz="1600" dirty="0"/>
          </a:p>
          <a:p>
            <a:r>
              <a:rPr lang="en-US" sz="1600" dirty="0" smtClean="0"/>
              <a:t>The </a:t>
            </a:r>
            <a:r>
              <a:rPr lang="en-US" sz="1600" dirty="0"/>
              <a:t>official </a:t>
            </a:r>
            <a:r>
              <a:rPr lang="en-US" sz="1600" dirty="0" smtClean="0"/>
              <a:t>data are available on </a:t>
            </a:r>
            <a:r>
              <a:rPr lang="en-US" sz="1600" dirty="0"/>
              <a:t>the following official websites:</a:t>
            </a:r>
          </a:p>
          <a:p>
            <a:r>
              <a:rPr lang="en-US" sz="1600" dirty="0"/>
              <a:t>For the World Population Prospects: http://esa.un.org/unpd/wpp/</a:t>
            </a:r>
          </a:p>
          <a:p>
            <a:r>
              <a:rPr lang="en-US" sz="1600" dirty="0"/>
              <a:t>For the World Urbanization Prospects: http://esa.un.org/unpd/wup/</a:t>
            </a:r>
          </a:p>
          <a:p>
            <a:r>
              <a:rPr lang="en-US" sz="1600" dirty="0"/>
              <a:t>For the Probabilistic Population Projections: http://esa.un.org/unpd/DVD/</a:t>
            </a:r>
            <a:endParaRPr lang="de-DE" sz="1600" dirty="0"/>
          </a:p>
        </p:txBody>
      </p:sp>
    </p:spTree>
    <p:extLst>
      <p:ext uri="{BB962C8B-B14F-4D97-AF65-F5344CB8AC3E}">
        <p14:creationId xmlns:p14="http://schemas.microsoft.com/office/powerpoint/2010/main" val="9801930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762000" y="76200"/>
            <a:ext cx="7696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endParaRPr lang="en-GB" altLang="en-US" sz="3200" b="1">
              <a:solidFill>
                <a:schemeClr val="tx2"/>
              </a:solidFill>
              <a:latin typeface="Arial Narrow" pitchFamily="34" charset="0"/>
            </a:endParaRPr>
          </a:p>
        </p:txBody>
      </p:sp>
      <p:sp>
        <p:nvSpPr>
          <p:cNvPr id="6" name="Rectangle 5"/>
          <p:cNvSpPr>
            <a:spLocks noChangeArrowheads="1"/>
          </p:cNvSpPr>
          <p:nvPr/>
        </p:nvSpPr>
        <p:spPr bwMode="auto">
          <a:xfrm>
            <a:off x="0" y="1721823"/>
            <a:ext cx="9144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1">
                    <a:lumMod val="50000"/>
                  </a:schemeClr>
                </a:solidFill>
                <a:effectLst/>
                <a:latin typeface="Arial" charset="0"/>
                <a:cs typeface="Arial" charset="0"/>
              </a:rPr>
              <a:t>I, the copyright holder of this work, hereby publish it under the following licenses:</a:t>
            </a:r>
          </a:p>
        </p:txBody>
      </p:sp>
      <p:pic>
        <p:nvPicPr>
          <p:cNvPr id="2054" name="Picture 6" descr="w:en:Creative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0"/>
            <a:ext cx="857250" cy="3429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attrib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100" y="2286000"/>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hare al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925" y="22860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2828836"/>
            <a:ext cx="9144000" cy="307777"/>
          </a:xfrm>
          <a:prstGeom prst="rect">
            <a:avLst/>
          </a:prstGeom>
        </p:spPr>
        <p:txBody>
          <a:bodyPr wrap="square">
            <a:spAutoFit/>
          </a:bodyPr>
          <a:lstStyle/>
          <a:p>
            <a:r>
              <a:rPr lang="en-US" sz="1400" dirty="0">
                <a:solidFill>
                  <a:schemeClr val="bg1">
                    <a:lumMod val="50000"/>
                  </a:schemeClr>
                </a:solidFill>
                <a:latin typeface="+mj-lt"/>
              </a:rPr>
              <a:t>This file </a:t>
            </a:r>
            <a:r>
              <a:rPr lang="en-US" sz="1400" dirty="0" smtClean="0">
                <a:solidFill>
                  <a:schemeClr val="bg1">
                    <a:lumMod val="50000"/>
                  </a:schemeClr>
                </a:solidFill>
                <a:latin typeface="+mj-lt"/>
              </a:rPr>
              <a:t>is </a:t>
            </a:r>
            <a:r>
              <a:rPr lang="en-US" sz="1400" dirty="0">
                <a:solidFill>
                  <a:schemeClr val="bg1">
                    <a:lumMod val="50000"/>
                  </a:schemeClr>
                </a:solidFill>
                <a:latin typeface="+mj-lt"/>
              </a:rPr>
              <a:t>licensed under the </a:t>
            </a:r>
            <a:r>
              <a:rPr lang="en-US" sz="1400" dirty="0">
                <a:solidFill>
                  <a:schemeClr val="bg1">
                    <a:lumMod val="50000"/>
                  </a:schemeClr>
                </a:solidFill>
                <a:latin typeface="+mj-lt"/>
                <a:hlinkClick r:id="rId6" tooltip="w:en:Creative Commons"/>
              </a:rPr>
              <a:t>Creative Commons</a:t>
            </a:r>
            <a:r>
              <a:rPr lang="en-US" sz="1400" dirty="0">
                <a:solidFill>
                  <a:schemeClr val="bg1">
                    <a:lumMod val="50000"/>
                  </a:schemeClr>
                </a:solidFill>
                <a:latin typeface="+mj-lt"/>
              </a:rPr>
              <a:t> </a:t>
            </a:r>
            <a:r>
              <a:rPr lang="en-US" sz="1400" dirty="0">
                <a:solidFill>
                  <a:schemeClr val="bg1">
                    <a:lumMod val="50000"/>
                  </a:schemeClr>
                </a:solidFill>
                <a:latin typeface="+mj-lt"/>
                <a:hlinkClick r:id="rId7"/>
              </a:rPr>
              <a:t>Attribution-Share Alike 3.0 </a:t>
            </a:r>
            <a:r>
              <a:rPr lang="en-US" sz="1400" dirty="0" err="1">
                <a:solidFill>
                  <a:schemeClr val="bg1">
                    <a:lumMod val="50000"/>
                  </a:schemeClr>
                </a:solidFill>
                <a:latin typeface="+mj-lt"/>
                <a:hlinkClick r:id="rId7"/>
              </a:rPr>
              <a:t>Unported</a:t>
            </a:r>
            <a:r>
              <a:rPr lang="en-US" sz="1400" dirty="0">
                <a:solidFill>
                  <a:schemeClr val="bg1">
                    <a:lumMod val="50000"/>
                  </a:schemeClr>
                </a:solidFill>
                <a:latin typeface="+mj-lt"/>
              </a:rPr>
              <a:t> license.</a:t>
            </a:r>
          </a:p>
        </p:txBody>
      </p:sp>
      <p:sp>
        <p:nvSpPr>
          <p:cNvPr id="9" name="Rectangle 8"/>
          <p:cNvSpPr/>
          <p:nvPr/>
        </p:nvSpPr>
        <p:spPr>
          <a:xfrm>
            <a:off x="2362200" y="3096412"/>
            <a:ext cx="4343400" cy="2246769"/>
          </a:xfrm>
          <a:prstGeom prst="rect">
            <a:avLst/>
          </a:prstGeom>
        </p:spPr>
        <p:txBody>
          <a:bodyPr wrap="square">
            <a:spAutoFit/>
          </a:bodyPr>
          <a:lstStyle/>
          <a:p>
            <a:pPr algn="l"/>
            <a:r>
              <a:rPr lang="en-US" sz="1400" dirty="0" smtClean="0">
                <a:solidFill>
                  <a:schemeClr val="bg1">
                    <a:lumMod val="50000"/>
                  </a:schemeClr>
                </a:solidFill>
                <a:latin typeface="+mj-lt"/>
              </a:rPr>
              <a:t>You </a:t>
            </a:r>
            <a:r>
              <a:rPr lang="en-US" sz="1400" dirty="0">
                <a:solidFill>
                  <a:schemeClr val="bg1">
                    <a:lumMod val="50000"/>
                  </a:schemeClr>
                </a:solidFill>
                <a:latin typeface="+mj-lt"/>
              </a:rPr>
              <a:t>are free: </a:t>
            </a:r>
            <a:endParaRPr lang="en-US" sz="1400" dirty="0" smtClean="0">
              <a:solidFill>
                <a:schemeClr val="bg1">
                  <a:lumMod val="50000"/>
                </a:schemeClr>
              </a:solidFill>
              <a:latin typeface="+mj-lt"/>
            </a:endParaRPr>
          </a:p>
          <a:p>
            <a:pPr marL="171450" indent="-171450" algn="l">
              <a:buFont typeface="Arial" panose="020B0604020202020204" pitchFamily="34" charset="0"/>
              <a:buChar char="•"/>
            </a:pPr>
            <a:r>
              <a:rPr lang="en-US" sz="1400" b="1" dirty="0" smtClean="0">
                <a:solidFill>
                  <a:schemeClr val="bg1">
                    <a:lumMod val="50000"/>
                  </a:schemeClr>
                </a:solidFill>
                <a:latin typeface="+mj-lt"/>
              </a:rPr>
              <a:t>to </a:t>
            </a:r>
            <a:r>
              <a:rPr lang="en-US" sz="1400" b="1" dirty="0">
                <a:solidFill>
                  <a:schemeClr val="bg1">
                    <a:lumMod val="50000"/>
                  </a:schemeClr>
                </a:solidFill>
                <a:latin typeface="+mj-lt"/>
              </a:rPr>
              <a:t>share</a:t>
            </a:r>
            <a:r>
              <a:rPr lang="en-US" sz="1400" dirty="0">
                <a:solidFill>
                  <a:schemeClr val="bg1">
                    <a:lumMod val="50000"/>
                  </a:schemeClr>
                </a:solidFill>
                <a:latin typeface="+mj-lt"/>
              </a:rPr>
              <a:t> – to copy, distribute and transmit the work</a:t>
            </a:r>
          </a:p>
          <a:p>
            <a:pPr marL="171450" indent="-171450" algn="l">
              <a:buFont typeface="Arial" panose="020B0604020202020204" pitchFamily="34" charset="0"/>
              <a:buChar char="•"/>
            </a:pPr>
            <a:r>
              <a:rPr lang="en-US" sz="1400" b="1" dirty="0" smtClean="0">
                <a:solidFill>
                  <a:schemeClr val="bg1">
                    <a:lumMod val="50000"/>
                  </a:schemeClr>
                </a:solidFill>
                <a:latin typeface="+mj-lt"/>
              </a:rPr>
              <a:t>to </a:t>
            </a:r>
            <a:r>
              <a:rPr lang="en-US" sz="1400" b="1" dirty="0">
                <a:solidFill>
                  <a:schemeClr val="bg1">
                    <a:lumMod val="50000"/>
                  </a:schemeClr>
                </a:solidFill>
                <a:latin typeface="+mj-lt"/>
              </a:rPr>
              <a:t>remix</a:t>
            </a:r>
            <a:r>
              <a:rPr lang="en-US" sz="1400" dirty="0">
                <a:solidFill>
                  <a:schemeClr val="bg1">
                    <a:lumMod val="50000"/>
                  </a:schemeClr>
                </a:solidFill>
                <a:latin typeface="+mj-lt"/>
              </a:rPr>
              <a:t> – to adapt the work</a:t>
            </a:r>
          </a:p>
          <a:p>
            <a:pPr algn="l"/>
            <a:r>
              <a:rPr lang="en-US" sz="1400" dirty="0" smtClean="0">
                <a:solidFill>
                  <a:schemeClr val="bg1">
                    <a:lumMod val="50000"/>
                  </a:schemeClr>
                </a:solidFill>
                <a:latin typeface="+mj-lt"/>
              </a:rPr>
              <a:t>Under </a:t>
            </a:r>
            <a:r>
              <a:rPr lang="en-US" sz="1400" dirty="0">
                <a:solidFill>
                  <a:schemeClr val="bg1">
                    <a:lumMod val="50000"/>
                  </a:schemeClr>
                </a:solidFill>
                <a:latin typeface="+mj-lt"/>
              </a:rPr>
              <a:t>the following conditions: </a:t>
            </a:r>
            <a:endParaRPr lang="en-US" sz="1400" dirty="0" smtClean="0">
              <a:solidFill>
                <a:schemeClr val="bg1">
                  <a:lumMod val="50000"/>
                </a:schemeClr>
              </a:solidFill>
              <a:latin typeface="+mj-lt"/>
            </a:endParaRPr>
          </a:p>
          <a:p>
            <a:pPr marL="171450" indent="-171450" algn="l">
              <a:buFont typeface="Arial" panose="020B0604020202020204" pitchFamily="34" charset="0"/>
              <a:buChar char="•"/>
            </a:pPr>
            <a:r>
              <a:rPr lang="en-US" sz="1400" b="1" dirty="0" smtClean="0">
                <a:solidFill>
                  <a:schemeClr val="bg1">
                    <a:lumMod val="50000"/>
                  </a:schemeClr>
                </a:solidFill>
                <a:latin typeface="+mj-lt"/>
              </a:rPr>
              <a:t>attribution</a:t>
            </a:r>
            <a:r>
              <a:rPr lang="en-US" sz="1400" dirty="0" smtClean="0">
                <a:solidFill>
                  <a:schemeClr val="bg1">
                    <a:lumMod val="50000"/>
                  </a:schemeClr>
                </a:solidFill>
                <a:latin typeface="+mj-lt"/>
              </a:rPr>
              <a:t> </a:t>
            </a:r>
            <a:r>
              <a:rPr lang="en-US" sz="1400" dirty="0">
                <a:solidFill>
                  <a:schemeClr val="bg1">
                    <a:lumMod val="50000"/>
                  </a:schemeClr>
                </a:solidFill>
                <a:latin typeface="+mj-lt"/>
              </a:rPr>
              <a:t>– You must attribute the work in the manner specified </a:t>
            </a:r>
            <a:r>
              <a:rPr lang="en-US" sz="1400" dirty="0" smtClean="0">
                <a:solidFill>
                  <a:schemeClr val="bg1">
                    <a:lumMod val="50000"/>
                  </a:schemeClr>
                </a:solidFill>
                <a:latin typeface="+mj-lt"/>
              </a:rPr>
              <a:t>below </a:t>
            </a:r>
            <a:r>
              <a:rPr lang="en-US" sz="1400" dirty="0">
                <a:solidFill>
                  <a:schemeClr val="bg1">
                    <a:lumMod val="50000"/>
                  </a:schemeClr>
                </a:solidFill>
                <a:latin typeface="+mj-lt"/>
              </a:rPr>
              <a:t>(but not in any way that suggests that I</a:t>
            </a:r>
            <a:r>
              <a:rPr lang="en-US" sz="1400" dirty="0" smtClean="0">
                <a:solidFill>
                  <a:schemeClr val="bg1">
                    <a:lumMod val="50000"/>
                  </a:schemeClr>
                </a:solidFill>
                <a:latin typeface="+mj-lt"/>
              </a:rPr>
              <a:t> </a:t>
            </a:r>
            <a:r>
              <a:rPr lang="en-US" sz="1400" dirty="0">
                <a:solidFill>
                  <a:schemeClr val="bg1">
                    <a:lumMod val="50000"/>
                  </a:schemeClr>
                </a:solidFill>
                <a:latin typeface="+mj-lt"/>
              </a:rPr>
              <a:t>endorse you or your use of the work).</a:t>
            </a:r>
          </a:p>
          <a:p>
            <a:pPr marL="171450" indent="-171450" algn="l">
              <a:buFont typeface="Arial" panose="020B0604020202020204" pitchFamily="34" charset="0"/>
              <a:buChar char="•"/>
            </a:pPr>
            <a:r>
              <a:rPr lang="en-US" sz="1400" b="1" dirty="0" smtClean="0">
                <a:solidFill>
                  <a:schemeClr val="bg1">
                    <a:lumMod val="50000"/>
                  </a:schemeClr>
                </a:solidFill>
                <a:latin typeface="+mj-lt"/>
              </a:rPr>
              <a:t>share </a:t>
            </a:r>
            <a:r>
              <a:rPr lang="en-US" sz="1400" b="1" dirty="0">
                <a:solidFill>
                  <a:schemeClr val="bg1">
                    <a:lumMod val="50000"/>
                  </a:schemeClr>
                </a:solidFill>
                <a:latin typeface="+mj-lt"/>
              </a:rPr>
              <a:t>alike</a:t>
            </a:r>
            <a:r>
              <a:rPr lang="en-US" sz="1400" dirty="0">
                <a:solidFill>
                  <a:schemeClr val="bg1">
                    <a:lumMod val="50000"/>
                  </a:schemeClr>
                </a:solidFill>
                <a:latin typeface="+mj-lt"/>
              </a:rPr>
              <a:t> – If you alter, transform, or build upon this work, you may distribute the resulting work only under the same or similar license to this one.</a:t>
            </a:r>
          </a:p>
        </p:txBody>
      </p:sp>
      <p:sp>
        <p:nvSpPr>
          <p:cNvPr id="18" name="Rectangle 17"/>
          <p:cNvSpPr/>
          <p:nvPr/>
        </p:nvSpPr>
        <p:spPr>
          <a:xfrm>
            <a:off x="533400" y="5481935"/>
            <a:ext cx="8077200" cy="461665"/>
          </a:xfrm>
          <a:prstGeom prst="rect">
            <a:avLst/>
          </a:prstGeom>
        </p:spPr>
        <p:txBody>
          <a:bodyPr wrap="square">
            <a:spAutoFit/>
          </a:bodyPr>
          <a:lstStyle/>
          <a:p>
            <a:r>
              <a:rPr lang="en-US" sz="1400" b="1" dirty="0" smtClean="0">
                <a:solidFill>
                  <a:schemeClr val="bg1">
                    <a:lumMod val="50000"/>
                  </a:schemeClr>
                </a:solidFill>
                <a:latin typeface="+mj-lt"/>
              </a:rPr>
              <a:t>I, the copyright holder, request that you attribute this work as:</a:t>
            </a:r>
            <a:br>
              <a:rPr lang="en-US" sz="1400" b="1" dirty="0" smtClean="0">
                <a:solidFill>
                  <a:schemeClr val="bg1">
                    <a:lumMod val="50000"/>
                  </a:schemeClr>
                </a:solidFill>
                <a:latin typeface="+mj-lt"/>
              </a:rPr>
            </a:br>
            <a:r>
              <a:rPr lang="en-US" sz="1000" dirty="0" smtClean="0">
                <a:solidFill>
                  <a:schemeClr val="bg1">
                    <a:lumMod val="50000"/>
                  </a:schemeClr>
                </a:solidFill>
                <a:latin typeface="+mj-lt"/>
              </a:rPr>
              <a:t>“UN </a:t>
            </a:r>
            <a:r>
              <a:rPr lang="de-DE" sz="1000" dirty="0" smtClean="0">
                <a:solidFill>
                  <a:schemeClr val="bg1">
                    <a:lumMod val="50000"/>
                  </a:schemeClr>
                </a:solidFill>
                <a:latin typeface="+mj-lt"/>
              </a:rPr>
              <a:t>World Population Prospects, the 2015 Revision. </a:t>
            </a:r>
            <a:r>
              <a:rPr lang="en-US" sz="1000" dirty="0" smtClean="0">
                <a:solidFill>
                  <a:schemeClr val="bg1">
                    <a:lumMod val="50000"/>
                  </a:schemeClr>
                </a:solidFill>
                <a:latin typeface="+mj-lt"/>
              </a:rPr>
              <a:t>PowerPoint presentation by Gerhard K. </a:t>
            </a:r>
            <a:r>
              <a:rPr lang="en-US" sz="1000" dirty="0" err="1" smtClean="0">
                <a:solidFill>
                  <a:schemeClr val="bg1">
                    <a:lumMod val="50000"/>
                  </a:schemeClr>
                </a:solidFill>
                <a:latin typeface="+mj-lt"/>
              </a:rPr>
              <a:t>Heilig</a:t>
            </a:r>
            <a:r>
              <a:rPr lang="en-US" sz="1000" dirty="0">
                <a:solidFill>
                  <a:schemeClr val="bg1">
                    <a:lumMod val="50000"/>
                  </a:schemeClr>
                </a:solidFill>
                <a:latin typeface="+mj-lt"/>
              </a:rPr>
              <a:t>,</a:t>
            </a:r>
            <a:r>
              <a:rPr lang="en-US" sz="1000" dirty="0" smtClean="0">
                <a:solidFill>
                  <a:schemeClr val="bg1">
                    <a:lumMod val="50000"/>
                  </a:schemeClr>
                </a:solidFill>
                <a:latin typeface="+mj-lt"/>
              </a:rPr>
              <a:t> 7 September, 2015 (www.gerhard-k-heilig.com)”</a:t>
            </a:r>
            <a:endParaRPr lang="en-US" sz="1000" dirty="0">
              <a:solidFill>
                <a:schemeClr val="bg1">
                  <a:lumMod val="50000"/>
                </a:schemeClr>
              </a:solidFill>
              <a:latin typeface="+mj-lt"/>
            </a:endParaRPr>
          </a:p>
        </p:txBody>
      </p:sp>
      <p:sp>
        <p:nvSpPr>
          <p:cNvPr id="10" name="Rectangle 7"/>
          <p:cNvSpPr>
            <a:spLocks noChangeArrowheads="1"/>
          </p:cNvSpPr>
          <p:nvPr/>
        </p:nvSpPr>
        <p:spPr bwMode="auto">
          <a:xfrm>
            <a:off x="76200" y="76200"/>
            <a:ext cx="906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Copyright</a:t>
            </a:r>
            <a:endParaRPr lang="en-US" altLang="en-US" sz="3400" b="1" dirty="0">
              <a:solidFill>
                <a:schemeClr val="tx2"/>
              </a:solidFill>
              <a:latin typeface="Arial Narrow" pitchFamily="34" charset="0"/>
            </a:endParaRPr>
          </a:p>
        </p:txBody>
      </p:sp>
    </p:spTree>
    <p:extLst>
      <p:ext uri="{BB962C8B-B14F-4D97-AF65-F5344CB8AC3E}">
        <p14:creationId xmlns:p14="http://schemas.microsoft.com/office/powerpoint/2010/main" val="2652771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616200" y="76200"/>
            <a:ext cx="791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What has caused modern pop. explosion?</a:t>
            </a:r>
            <a:endParaRPr lang="en-US" altLang="en-US" sz="3400" b="1" dirty="0">
              <a:solidFill>
                <a:schemeClr val="tx2"/>
              </a:solidFill>
              <a:latin typeface="Arial Narrow" pitchFamily="34" charset="0"/>
            </a:endParaRPr>
          </a:p>
        </p:txBody>
      </p:sp>
      <p:pic>
        <p:nvPicPr>
          <p:cNvPr id="51204" name="Picture 6" descr="IMG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914400"/>
            <a:ext cx="6248399"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6248400" y="2057400"/>
            <a:ext cx="27876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2400" b="1" dirty="0" smtClean="0">
                <a:latin typeface="Arial Narrow" pitchFamily="34" charset="0"/>
              </a:rPr>
              <a:t>The unprecedented increase in the world population did not happen because we were breeding like rabbits, but because </a:t>
            </a:r>
            <a:r>
              <a:rPr lang="en-US" altLang="en-US" sz="3200" b="1" dirty="0" smtClean="0">
                <a:solidFill>
                  <a:srgbClr val="C00000"/>
                </a:solidFill>
                <a:latin typeface="Arial Narrow" pitchFamily="34" charset="0"/>
              </a:rPr>
              <a:t>we were no longer </a:t>
            </a:r>
            <a:r>
              <a:rPr lang="en-US" altLang="en-US" sz="3200" b="1" i="1" dirty="0" smtClean="0">
                <a:solidFill>
                  <a:srgbClr val="C00000"/>
                </a:solidFill>
                <a:latin typeface="Arial Narrow" pitchFamily="34" charset="0"/>
              </a:rPr>
              <a:t>dying</a:t>
            </a:r>
            <a:r>
              <a:rPr lang="en-US" altLang="en-US" sz="3200" b="1" dirty="0" smtClean="0">
                <a:solidFill>
                  <a:srgbClr val="C00000"/>
                </a:solidFill>
                <a:latin typeface="Arial Narrow" pitchFamily="34" charset="0"/>
              </a:rPr>
              <a:t> like flies. </a:t>
            </a:r>
            <a:endParaRPr lang="en-US" altLang="en-US" sz="2800" b="1" dirty="0">
              <a:solidFill>
                <a:srgbClr val="C00000"/>
              </a:solidFill>
              <a:latin typeface="Arial Narrow" pitchFamily="34" charset="0"/>
            </a:endParaRPr>
          </a:p>
        </p:txBody>
      </p:sp>
      <p:sp>
        <p:nvSpPr>
          <p:cNvPr id="7" name="AutoShape 14"/>
          <p:cNvSpPr>
            <a:spLocks noChangeArrowheads="1"/>
          </p:cNvSpPr>
          <p:nvPr/>
        </p:nvSpPr>
        <p:spPr bwMode="auto">
          <a:xfrm>
            <a:off x="3204600" y="2209800"/>
            <a:ext cx="144000" cy="1676400"/>
          </a:xfrm>
          <a:prstGeom prst="upDownArrow">
            <a:avLst>
              <a:gd name="adj1" fmla="val 50000"/>
              <a:gd name="adj2" fmla="val 173333"/>
            </a:avLst>
          </a:prstGeom>
          <a:solidFill>
            <a:schemeClr val="tx1"/>
          </a:solidFill>
          <a:ln w="9525">
            <a:solidFill>
              <a:schemeClr val="tx1"/>
            </a:solidFill>
            <a:miter lim="800000"/>
            <a:headEnd/>
            <a:tailEnd/>
          </a:ln>
          <a:effectLst>
            <a:outerShdw dist="35921" dir="2700000" algn="ctr" rotWithShape="0">
              <a:schemeClr val="bg2"/>
            </a:outerShdw>
          </a:effectLst>
          <a:extLst/>
        </p:spPr>
        <p:txBody>
          <a:bodyPr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en-US"/>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3675544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616200" y="76200"/>
            <a:ext cx="791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400" b="1" dirty="0" smtClean="0">
                <a:solidFill>
                  <a:schemeClr val="tx2"/>
                </a:solidFill>
                <a:latin typeface="Arial Narrow" pitchFamily="34" charset="0"/>
              </a:rPr>
              <a:t>(Legitimate) Children of Luis XIV of France</a:t>
            </a:r>
            <a:endParaRPr lang="en-US" altLang="en-US" sz="3400" b="1" dirty="0">
              <a:solidFill>
                <a:schemeClr val="tx2"/>
              </a:solidFill>
              <a:latin typeface="Arial Narrow" pitchFamily="34" charset="0"/>
            </a:endParaRP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
        <p:nvSpPr>
          <p:cNvPr id="2" name="Rectangle 1"/>
          <p:cNvSpPr/>
          <p:nvPr/>
        </p:nvSpPr>
        <p:spPr>
          <a:xfrm>
            <a:off x="533400" y="3581400"/>
            <a:ext cx="8382000" cy="2616101"/>
          </a:xfrm>
          <a:prstGeom prst="rect">
            <a:avLst/>
          </a:prstGeom>
        </p:spPr>
        <p:txBody>
          <a:bodyPr wrap="square">
            <a:spAutoFit/>
          </a:bodyPr>
          <a:lstStyle/>
          <a:p>
            <a:pPr algn="l"/>
            <a:endParaRPr lang="en-US" sz="2000" dirty="0"/>
          </a:p>
          <a:p>
            <a:pPr marL="342900" indent="-342900" algn="l">
              <a:buFont typeface="+mj-lt"/>
              <a:buAutoNum type="arabicPeriod"/>
            </a:pPr>
            <a:r>
              <a:rPr lang="en-US" sz="2400" dirty="0" smtClean="0"/>
              <a:t>Louis </a:t>
            </a:r>
            <a:r>
              <a:rPr lang="en-US" sz="2400" dirty="0"/>
              <a:t>von </a:t>
            </a:r>
            <a:r>
              <a:rPr lang="en-US" sz="2400" dirty="0" err="1"/>
              <a:t>Frankreich</a:t>
            </a:r>
            <a:r>
              <a:rPr lang="en-US" sz="2400" dirty="0"/>
              <a:t> „Grand Dauphin“ (* </a:t>
            </a:r>
            <a:r>
              <a:rPr lang="en-US" sz="2400" dirty="0" smtClean="0"/>
              <a:t>1661</a:t>
            </a:r>
            <a:r>
              <a:rPr lang="en-US" sz="2400" dirty="0"/>
              <a:t>; † </a:t>
            </a:r>
            <a:r>
              <a:rPr lang="en-US" sz="2400" dirty="0" smtClean="0"/>
              <a:t>1711</a:t>
            </a:r>
            <a:r>
              <a:rPr lang="en-US" sz="2400" dirty="0"/>
              <a:t>)</a:t>
            </a:r>
          </a:p>
          <a:p>
            <a:pPr marL="342900" indent="-342900" algn="l">
              <a:buFont typeface="+mj-lt"/>
              <a:buAutoNum type="arabicPeriod"/>
            </a:pPr>
            <a:r>
              <a:rPr lang="en-US" sz="2400" dirty="0" smtClean="0"/>
              <a:t>Anne </a:t>
            </a:r>
            <a:r>
              <a:rPr lang="en-US" sz="2400" dirty="0" err="1"/>
              <a:t>Élisabeth</a:t>
            </a:r>
            <a:r>
              <a:rPr lang="en-US" sz="2400" dirty="0"/>
              <a:t> von </a:t>
            </a:r>
            <a:r>
              <a:rPr lang="en-US" sz="2400" dirty="0" err="1"/>
              <a:t>Frankreich</a:t>
            </a:r>
            <a:r>
              <a:rPr lang="en-US" sz="2400" dirty="0"/>
              <a:t> </a:t>
            </a:r>
            <a:r>
              <a:rPr lang="en-US" sz="2400" b="1" dirty="0">
                <a:solidFill>
                  <a:srgbClr val="C00000"/>
                </a:solidFill>
              </a:rPr>
              <a:t>(* </a:t>
            </a:r>
            <a:r>
              <a:rPr lang="en-US" sz="2400" b="1" dirty="0" smtClean="0">
                <a:solidFill>
                  <a:srgbClr val="C00000"/>
                </a:solidFill>
              </a:rPr>
              <a:t>1662</a:t>
            </a:r>
            <a:r>
              <a:rPr lang="en-US" sz="2400" b="1" dirty="0">
                <a:solidFill>
                  <a:srgbClr val="C00000"/>
                </a:solidFill>
              </a:rPr>
              <a:t>; </a:t>
            </a:r>
            <a:r>
              <a:rPr lang="en-US" sz="2400" b="1" dirty="0" smtClean="0">
                <a:solidFill>
                  <a:srgbClr val="C00000"/>
                </a:solidFill>
              </a:rPr>
              <a:t>† 1662</a:t>
            </a:r>
            <a:r>
              <a:rPr lang="en-US" sz="2400" b="1" dirty="0">
                <a:solidFill>
                  <a:srgbClr val="C00000"/>
                </a:solidFill>
              </a:rPr>
              <a:t>)</a:t>
            </a:r>
          </a:p>
          <a:p>
            <a:pPr marL="342900" indent="-342900" algn="l">
              <a:buFont typeface="+mj-lt"/>
              <a:buAutoNum type="arabicPeriod"/>
            </a:pPr>
            <a:r>
              <a:rPr lang="en-US" sz="2400" dirty="0" smtClean="0"/>
              <a:t>Marie </a:t>
            </a:r>
            <a:r>
              <a:rPr lang="en-US" sz="2400" dirty="0"/>
              <a:t>Anne von </a:t>
            </a:r>
            <a:r>
              <a:rPr lang="en-US" sz="2400" dirty="0" err="1"/>
              <a:t>Frankreich</a:t>
            </a:r>
            <a:r>
              <a:rPr lang="en-US" sz="2400" dirty="0"/>
              <a:t> </a:t>
            </a:r>
            <a:r>
              <a:rPr lang="en-US" sz="2400" b="1" dirty="0">
                <a:solidFill>
                  <a:srgbClr val="C00000"/>
                </a:solidFill>
              </a:rPr>
              <a:t>(* </a:t>
            </a:r>
            <a:r>
              <a:rPr lang="en-US" sz="2400" b="1" dirty="0" smtClean="0">
                <a:solidFill>
                  <a:srgbClr val="C00000"/>
                </a:solidFill>
              </a:rPr>
              <a:t>1664</a:t>
            </a:r>
            <a:r>
              <a:rPr lang="en-US" sz="2400" b="1" dirty="0">
                <a:solidFill>
                  <a:srgbClr val="C00000"/>
                </a:solidFill>
              </a:rPr>
              <a:t>; </a:t>
            </a:r>
            <a:r>
              <a:rPr lang="en-US" sz="2400" b="1" dirty="0" smtClean="0">
                <a:solidFill>
                  <a:srgbClr val="C00000"/>
                </a:solidFill>
              </a:rPr>
              <a:t>1664</a:t>
            </a:r>
            <a:r>
              <a:rPr lang="en-US" sz="2400" b="1" dirty="0">
                <a:solidFill>
                  <a:srgbClr val="C00000"/>
                </a:solidFill>
              </a:rPr>
              <a:t>)</a:t>
            </a:r>
          </a:p>
          <a:p>
            <a:pPr marL="342900" indent="-342900" algn="l">
              <a:buFont typeface="+mj-lt"/>
              <a:buAutoNum type="arabicPeriod"/>
            </a:pPr>
            <a:r>
              <a:rPr lang="en-US" sz="2400" dirty="0" smtClean="0"/>
              <a:t>Marie </a:t>
            </a:r>
            <a:r>
              <a:rPr lang="en-US" sz="2400" dirty="0" err="1"/>
              <a:t>Thérèse</a:t>
            </a:r>
            <a:r>
              <a:rPr lang="en-US" sz="2400" dirty="0"/>
              <a:t> von </a:t>
            </a:r>
            <a:r>
              <a:rPr lang="en-US" sz="2400" dirty="0" err="1"/>
              <a:t>Frankreich</a:t>
            </a:r>
            <a:r>
              <a:rPr lang="en-US" sz="2400" dirty="0"/>
              <a:t> </a:t>
            </a:r>
            <a:r>
              <a:rPr lang="en-US" sz="2400" b="1" dirty="0">
                <a:solidFill>
                  <a:srgbClr val="C00000"/>
                </a:solidFill>
              </a:rPr>
              <a:t>(* </a:t>
            </a:r>
            <a:r>
              <a:rPr lang="en-US" sz="2400" b="1" dirty="0" smtClean="0">
                <a:solidFill>
                  <a:srgbClr val="C00000"/>
                </a:solidFill>
              </a:rPr>
              <a:t>1667</a:t>
            </a:r>
            <a:r>
              <a:rPr lang="en-US" sz="2400" b="1" dirty="0">
                <a:solidFill>
                  <a:srgbClr val="C00000"/>
                </a:solidFill>
              </a:rPr>
              <a:t>; † </a:t>
            </a:r>
            <a:r>
              <a:rPr lang="en-US" sz="2400" b="1" dirty="0" smtClean="0">
                <a:solidFill>
                  <a:srgbClr val="C00000"/>
                </a:solidFill>
              </a:rPr>
              <a:t>1672</a:t>
            </a:r>
            <a:r>
              <a:rPr lang="en-US" sz="2400" b="1" dirty="0">
                <a:solidFill>
                  <a:srgbClr val="C00000"/>
                </a:solidFill>
              </a:rPr>
              <a:t>)</a:t>
            </a:r>
          </a:p>
          <a:p>
            <a:pPr marL="342900" indent="-342900" algn="l">
              <a:buFont typeface="+mj-lt"/>
              <a:buAutoNum type="arabicPeriod"/>
            </a:pPr>
            <a:r>
              <a:rPr lang="en-US" sz="2400" dirty="0" smtClean="0"/>
              <a:t>Philippe </a:t>
            </a:r>
            <a:r>
              <a:rPr lang="en-US" sz="2400" dirty="0"/>
              <a:t>Charles von </a:t>
            </a:r>
            <a:r>
              <a:rPr lang="en-US" sz="2400" dirty="0" err="1"/>
              <a:t>Frankreich</a:t>
            </a:r>
            <a:r>
              <a:rPr lang="en-US" sz="2400" dirty="0"/>
              <a:t> </a:t>
            </a:r>
            <a:r>
              <a:rPr lang="en-US" sz="2400" b="1" dirty="0">
                <a:solidFill>
                  <a:srgbClr val="C00000"/>
                </a:solidFill>
              </a:rPr>
              <a:t>(* </a:t>
            </a:r>
            <a:r>
              <a:rPr lang="en-US" sz="2400" b="1" dirty="0" smtClean="0">
                <a:solidFill>
                  <a:srgbClr val="C00000"/>
                </a:solidFill>
              </a:rPr>
              <a:t>1668</a:t>
            </a:r>
            <a:r>
              <a:rPr lang="en-US" sz="2400" b="1" dirty="0">
                <a:solidFill>
                  <a:srgbClr val="C00000"/>
                </a:solidFill>
              </a:rPr>
              <a:t>; † </a:t>
            </a:r>
            <a:r>
              <a:rPr lang="en-US" sz="2400" b="1" dirty="0" smtClean="0">
                <a:solidFill>
                  <a:srgbClr val="C00000"/>
                </a:solidFill>
              </a:rPr>
              <a:t>1671)</a:t>
            </a:r>
            <a:endParaRPr lang="en-US" sz="2400" b="1" dirty="0">
              <a:solidFill>
                <a:srgbClr val="C00000"/>
              </a:solidFill>
            </a:endParaRPr>
          </a:p>
          <a:p>
            <a:pPr marL="342900" indent="-342900" algn="l">
              <a:buFont typeface="+mj-lt"/>
              <a:buAutoNum type="arabicPeriod"/>
            </a:pPr>
            <a:r>
              <a:rPr lang="en-US" sz="2400" dirty="0" smtClean="0"/>
              <a:t>Louis </a:t>
            </a:r>
            <a:r>
              <a:rPr lang="en-US" sz="2400" dirty="0"/>
              <a:t>François von </a:t>
            </a:r>
            <a:r>
              <a:rPr lang="en-US" sz="2400" dirty="0" err="1"/>
              <a:t>Frankreich</a:t>
            </a:r>
            <a:r>
              <a:rPr lang="en-US" sz="2400" dirty="0"/>
              <a:t> </a:t>
            </a:r>
            <a:r>
              <a:rPr lang="en-US" sz="2400" b="1" dirty="0">
                <a:solidFill>
                  <a:srgbClr val="C00000"/>
                </a:solidFill>
              </a:rPr>
              <a:t>(* </a:t>
            </a:r>
            <a:r>
              <a:rPr lang="en-US" sz="2400" b="1" dirty="0" smtClean="0">
                <a:solidFill>
                  <a:srgbClr val="C00000"/>
                </a:solidFill>
              </a:rPr>
              <a:t>1672</a:t>
            </a:r>
            <a:r>
              <a:rPr lang="en-US" sz="2400" b="1" dirty="0">
                <a:solidFill>
                  <a:srgbClr val="C00000"/>
                </a:solidFill>
              </a:rPr>
              <a:t>; † </a:t>
            </a:r>
            <a:r>
              <a:rPr lang="en-US" sz="2400" b="1" dirty="0" smtClean="0">
                <a:solidFill>
                  <a:srgbClr val="C00000"/>
                </a:solidFill>
              </a:rPr>
              <a:t>1672)</a:t>
            </a:r>
            <a:endParaRPr lang="en-US" sz="2400" b="1" dirty="0">
              <a:solidFill>
                <a:srgbClr val="C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00" y="1259541"/>
            <a:ext cx="2666510" cy="2400167"/>
          </a:xfrm>
          <a:prstGeom prst="rect">
            <a:avLst/>
          </a:prstGeom>
        </p:spPr>
      </p:pic>
    </p:spTree>
    <p:extLst>
      <p:ext uri="{BB962C8B-B14F-4D97-AF65-F5344CB8AC3E}">
        <p14:creationId xmlns:p14="http://schemas.microsoft.com/office/powerpoint/2010/main" val="895912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17" y="838200"/>
            <a:ext cx="8104983" cy="577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World: Population</a:t>
            </a:r>
            <a:r>
              <a:rPr lang="en-US" altLang="en-US" sz="3200" b="1" dirty="0">
                <a:solidFill>
                  <a:schemeClr val="tx2"/>
                </a:solidFill>
                <a:latin typeface="Arial Narrow" pitchFamily="34" charset="0"/>
              </a:rPr>
              <a:t>,</a:t>
            </a:r>
            <a:r>
              <a:rPr lang="en-US" altLang="en-US" sz="3200" b="1" dirty="0" smtClean="0">
                <a:solidFill>
                  <a:schemeClr val="tx2"/>
                </a:solidFill>
                <a:latin typeface="Arial Narrow" pitchFamily="34" charset="0"/>
              </a:rPr>
              <a:t> 1950-</a:t>
            </a:r>
            <a:r>
              <a:rPr lang="en-US" altLang="en-US" sz="3200" b="1" dirty="0" smtClean="0">
                <a:solidFill>
                  <a:srgbClr val="C00000"/>
                </a:solidFill>
                <a:latin typeface="Arial Narrow" pitchFamily="34" charset="0"/>
              </a:rPr>
              <a:t>2100</a:t>
            </a:r>
            <a:r>
              <a:rPr lang="en-US" altLang="en-US" sz="3200" b="1" dirty="0" smtClean="0">
                <a:solidFill>
                  <a:schemeClr val="tx2"/>
                </a:solidFill>
                <a:latin typeface="Arial Narrow" pitchFamily="34" charset="0"/>
              </a:rPr>
              <a:t> </a:t>
            </a:r>
            <a:r>
              <a:rPr lang="en-US" altLang="en-US" sz="2200" b="1" dirty="0" smtClean="0">
                <a:solidFill>
                  <a:schemeClr val="tx2"/>
                </a:solidFill>
                <a:latin typeface="Arial Narrow" pitchFamily="34" charset="0"/>
              </a:rPr>
              <a:t>(billion)</a:t>
            </a:r>
            <a:endParaRPr lang="en-US" altLang="en-US" sz="2200" b="1" dirty="0">
              <a:solidFill>
                <a:schemeClr val="tx2"/>
              </a:solidFill>
              <a:latin typeface="Arial Narrow" pitchFamily="34" charset="0"/>
            </a:endParaRPr>
          </a:p>
        </p:txBody>
      </p:sp>
      <p:sp>
        <p:nvSpPr>
          <p:cNvPr id="2" name="TextBox 1"/>
          <p:cNvSpPr txBox="1"/>
          <p:nvPr/>
        </p:nvSpPr>
        <p:spPr>
          <a:xfrm>
            <a:off x="0" y="6581001"/>
            <a:ext cx="9144000"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
        <p:nvSpPr>
          <p:cNvPr id="13" name="Oval 12"/>
          <p:cNvSpPr>
            <a:spLocks noChangeArrowheads="1"/>
          </p:cNvSpPr>
          <p:nvPr/>
        </p:nvSpPr>
        <p:spPr bwMode="auto">
          <a:xfrm>
            <a:off x="4954800" y="2263717"/>
            <a:ext cx="684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9.7</a:t>
            </a:r>
            <a:endParaRPr lang="de-DE" altLang="en-US" sz="2400" b="1" dirty="0">
              <a:latin typeface="+mj-lt"/>
            </a:endParaRP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1401872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19" y="838200"/>
            <a:ext cx="8104982" cy="577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Rectangle 4"/>
          <p:cNvSpPr>
            <a:spLocks noChangeArrowheads="1"/>
          </p:cNvSpPr>
          <p:nvPr/>
        </p:nvSpPr>
        <p:spPr bwMode="auto">
          <a:xfrm>
            <a:off x="616200" y="0"/>
            <a:ext cx="799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altLang="en-US" sz="3200" b="1" dirty="0" smtClean="0">
                <a:solidFill>
                  <a:schemeClr val="tx2"/>
                </a:solidFill>
                <a:latin typeface="Arial Narrow" pitchFamily="34" charset="0"/>
              </a:rPr>
              <a:t>Asia</a:t>
            </a:r>
            <a:r>
              <a:rPr lang="en-US" altLang="en-US" sz="3200" b="1" dirty="0">
                <a:solidFill>
                  <a:schemeClr val="tx2"/>
                </a:solidFill>
                <a:latin typeface="Arial Narrow" pitchFamily="34" charset="0"/>
              </a:rPr>
              <a:t>:</a:t>
            </a:r>
            <a:r>
              <a:rPr lang="en-US" altLang="en-US" sz="3200" b="1" dirty="0" smtClean="0">
                <a:solidFill>
                  <a:schemeClr val="tx2"/>
                </a:solidFill>
                <a:latin typeface="Arial Narrow" pitchFamily="34" charset="0"/>
              </a:rPr>
              <a:t> Population</a:t>
            </a:r>
            <a:r>
              <a:rPr lang="en-US" altLang="en-US" sz="3200" b="1" dirty="0">
                <a:solidFill>
                  <a:schemeClr val="tx2"/>
                </a:solidFill>
                <a:latin typeface="Arial Narrow" pitchFamily="34" charset="0"/>
              </a:rPr>
              <a:t>,</a:t>
            </a:r>
            <a:r>
              <a:rPr lang="en-US" altLang="en-US" sz="3200" b="1" dirty="0" smtClean="0">
                <a:solidFill>
                  <a:schemeClr val="tx2"/>
                </a:solidFill>
                <a:latin typeface="Arial Narrow" pitchFamily="34" charset="0"/>
              </a:rPr>
              <a:t> 1950-</a:t>
            </a:r>
            <a:r>
              <a:rPr lang="en-US" altLang="en-US" sz="3200" b="1" dirty="0" smtClean="0">
                <a:solidFill>
                  <a:srgbClr val="C00000"/>
                </a:solidFill>
                <a:latin typeface="Arial Narrow" pitchFamily="34" charset="0"/>
              </a:rPr>
              <a:t>2100</a:t>
            </a:r>
            <a:r>
              <a:rPr lang="en-US" altLang="en-US" sz="3200" b="1" dirty="0" smtClean="0">
                <a:solidFill>
                  <a:schemeClr val="tx2"/>
                </a:solidFill>
                <a:latin typeface="Arial Narrow" pitchFamily="34" charset="0"/>
              </a:rPr>
              <a:t> </a:t>
            </a:r>
            <a:r>
              <a:rPr lang="en-US" altLang="en-US" sz="2200" b="1" dirty="0" smtClean="0">
                <a:solidFill>
                  <a:schemeClr val="tx2"/>
                </a:solidFill>
                <a:latin typeface="Arial Narrow" pitchFamily="34" charset="0"/>
              </a:rPr>
              <a:t>(billion)</a:t>
            </a:r>
            <a:endParaRPr lang="en-US" altLang="en-US" sz="2200" b="1" dirty="0">
              <a:solidFill>
                <a:schemeClr val="tx2"/>
              </a:solidFill>
              <a:latin typeface="Arial Narrow" pitchFamily="34" charset="0"/>
            </a:endParaRPr>
          </a:p>
        </p:txBody>
      </p:sp>
      <p:sp>
        <p:nvSpPr>
          <p:cNvPr id="8" name="Oval 3"/>
          <p:cNvSpPr>
            <a:spLocks noChangeArrowheads="1"/>
          </p:cNvSpPr>
          <p:nvPr/>
        </p:nvSpPr>
        <p:spPr bwMode="auto">
          <a:xfrm>
            <a:off x="76200" y="72900"/>
            <a:ext cx="540000" cy="540000"/>
          </a:xfrm>
          <a:prstGeom prst="ellipse">
            <a:avLst/>
          </a:prstGeom>
          <a:solidFill>
            <a:srgbClr val="C00000">
              <a:alpha val="70000"/>
            </a:srgbClr>
          </a:solidFill>
          <a:ln w="9525">
            <a:solidFill>
              <a:schemeClr val="tx1">
                <a:lumMod val="65000"/>
                <a:lumOff val="35000"/>
              </a:schemeClr>
            </a:solidFill>
            <a:round/>
            <a:headEnd/>
            <a:tailEnd/>
          </a:ln>
          <a:effectLst/>
        </p:spPr>
        <p:txBody>
          <a:bodyPr wrap="none" anchor="ctr"/>
          <a:lstStyle/>
          <a:p>
            <a:pPr>
              <a:defRPr/>
            </a:pPr>
            <a:r>
              <a:rPr lang="en-US" sz="3200" b="1" dirty="0">
                <a:solidFill>
                  <a:schemeClr val="bg1"/>
                </a:solidFill>
                <a:effectLst>
                  <a:outerShdw blurRad="38100" dist="38100" dir="2700000" algn="tl">
                    <a:srgbClr val="000000">
                      <a:alpha val="43137"/>
                    </a:srgbClr>
                  </a:outerShdw>
                </a:effectLst>
              </a:rPr>
              <a:t>1</a:t>
            </a:r>
          </a:p>
        </p:txBody>
      </p:sp>
      <p:sp>
        <p:nvSpPr>
          <p:cNvPr id="10" name="Oval 9"/>
          <p:cNvSpPr>
            <a:spLocks noChangeArrowheads="1"/>
          </p:cNvSpPr>
          <p:nvPr/>
        </p:nvSpPr>
        <p:spPr bwMode="auto">
          <a:xfrm>
            <a:off x="4954800" y="1981200"/>
            <a:ext cx="684000" cy="468000"/>
          </a:xfrm>
          <a:prstGeom prst="ellipse">
            <a:avLst/>
          </a:prstGeom>
          <a:solidFill>
            <a:schemeClr val="bg1">
              <a:alpha val="75000"/>
            </a:schemeClr>
          </a:solidFill>
          <a:ln w="38100">
            <a:solidFill>
              <a:srgbClr val="C00000"/>
            </a:solidFill>
            <a:round/>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2400" b="1" dirty="0" smtClean="0">
                <a:latin typeface="+mj-lt"/>
              </a:rPr>
              <a:t>5.3</a:t>
            </a:r>
            <a:endParaRPr lang="de-DE" altLang="en-US" sz="2400" b="1" dirty="0">
              <a:latin typeface="+mj-lt"/>
            </a:endParaRPr>
          </a:p>
        </p:txBody>
      </p:sp>
      <p:sp>
        <p:nvSpPr>
          <p:cNvPr id="7" name="TextBox 6"/>
          <p:cNvSpPr txBox="1"/>
          <p:nvPr/>
        </p:nvSpPr>
        <p:spPr>
          <a:xfrm>
            <a:off x="-28245" y="6581001"/>
            <a:ext cx="9172245" cy="276999"/>
          </a:xfrm>
          <a:prstGeom prst="rect">
            <a:avLst/>
          </a:prstGeom>
          <a:noFill/>
        </p:spPr>
        <p:txBody>
          <a:bodyPr wrap="square" rtlCol="0">
            <a:spAutoFit/>
          </a:bodyPr>
          <a:lstStyle/>
          <a:p>
            <a:pPr algn="l"/>
            <a:r>
              <a:rPr lang="en-US" sz="1200" b="1" dirty="0" smtClean="0">
                <a:solidFill>
                  <a:schemeClr val="bg1">
                    <a:lumMod val="65000"/>
                  </a:schemeClr>
                </a:solidFill>
                <a:latin typeface="+mj-lt"/>
              </a:rPr>
              <a:t>Source: </a:t>
            </a:r>
            <a:r>
              <a:rPr lang="en-US" sz="1200" dirty="0" smtClean="0">
                <a:solidFill>
                  <a:schemeClr val="bg1">
                    <a:lumMod val="65000"/>
                  </a:schemeClr>
                </a:solidFill>
                <a:latin typeface="+mj-lt"/>
              </a:rPr>
              <a:t>United Nations Department of Economic and Social Affairs, Population Division: World Population Prospects, the 2015 Revision. New York</a:t>
            </a:r>
            <a:endParaRPr lang="en-US" sz="1200" dirty="0">
              <a:solidFill>
                <a:schemeClr val="bg1">
                  <a:lumMod val="65000"/>
                </a:schemeClr>
              </a:solidFill>
              <a:latin typeface="+mj-lt"/>
            </a:endParaRPr>
          </a:p>
        </p:txBody>
      </p:sp>
    </p:spTree>
    <p:extLst>
      <p:ext uri="{BB962C8B-B14F-4D97-AF65-F5344CB8AC3E}">
        <p14:creationId xmlns:p14="http://schemas.microsoft.com/office/powerpoint/2010/main" val="854720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134</TotalTime>
  <Words>2598</Words>
  <Application>Microsoft Office PowerPoint</Application>
  <PresentationFormat>On-screen Show (4:3)</PresentationFormat>
  <Paragraphs>396</Paragraphs>
  <Slides>58</Slides>
  <Notes>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 Narrow</vt:lpstr>
      <vt:lpstr>Arial</vt:lpstr>
      <vt:lpstr>Georgia</vt:lpstr>
      <vt:lpstr>Verdana</vt:lpstr>
      <vt:lpstr>Default Design</vt:lpstr>
      <vt:lpstr>World Population Outlook  Gerhard K. Heilig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Nations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Gerhard.Heilig</dc:creator>
  <cp:lastModifiedBy>Gerhard Heilig</cp:lastModifiedBy>
  <cp:revision>1657</cp:revision>
  <cp:lastPrinted>2015-09-04T07:30:01Z</cp:lastPrinted>
  <dcterms:created xsi:type="dcterms:W3CDTF">2006-09-26T21:26:00Z</dcterms:created>
  <dcterms:modified xsi:type="dcterms:W3CDTF">2017-09-04T07:05:03Z</dcterms:modified>
</cp:coreProperties>
</file>