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0" r:id="rId2"/>
    <p:sldId id="680" r:id="rId3"/>
    <p:sldId id="848" r:id="rId4"/>
    <p:sldId id="849" r:id="rId5"/>
    <p:sldId id="850" r:id="rId6"/>
    <p:sldId id="851" r:id="rId7"/>
    <p:sldId id="777" r:id="rId8"/>
    <p:sldId id="783" r:id="rId9"/>
    <p:sldId id="667" r:id="rId10"/>
    <p:sldId id="822" r:id="rId11"/>
    <p:sldId id="847" r:id="rId12"/>
    <p:sldId id="843" r:id="rId13"/>
    <p:sldId id="819" r:id="rId14"/>
    <p:sldId id="684" r:id="rId15"/>
    <p:sldId id="823" r:id="rId16"/>
    <p:sldId id="824" r:id="rId17"/>
    <p:sldId id="839" r:id="rId18"/>
    <p:sldId id="846" r:id="rId19"/>
    <p:sldId id="852" r:id="rId20"/>
    <p:sldId id="796" r:id="rId21"/>
    <p:sldId id="799" r:id="rId22"/>
    <p:sldId id="826" r:id="rId23"/>
    <p:sldId id="825" r:id="rId24"/>
    <p:sldId id="831" r:id="rId25"/>
    <p:sldId id="827" r:id="rId26"/>
    <p:sldId id="694" r:id="rId27"/>
    <p:sldId id="829" r:id="rId28"/>
    <p:sldId id="830" r:id="rId29"/>
    <p:sldId id="702" r:id="rId30"/>
    <p:sldId id="689" r:id="rId31"/>
    <p:sldId id="692" r:id="rId32"/>
    <p:sldId id="701" r:id="rId33"/>
    <p:sldId id="751" r:id="rId34"/>
    <p:sldId id="752" r:id="rId35"/>
    <p:sldId id="845" r:id="rId36"/>
    <p:sldId id="832" r:id="rId37"/>
    <p:sldId id="833" r:id="rId38"/>
    <p:sldId id="834" r:id="rId39"/>
    <p:sldId id="835" r:id="rId40"/>
    <p:sldId id="836" r:id="rId41"/>
    <p:sldId id="837" r:id="rId42"/>
    <p:sldId id="828" r:id="rId43"/>
    <p:sldId id="430" r:id="rId44"/>
    <p:sldId id="840" r:id="rId45"/>
    <p:sldId id="841" r:id="rId46"/>
    <p:sldId id="842" r:id="rId47"/>
    <p:sldId id="818" r:id="rId48"/>
    <p:sldId id="761" r:id="rId49"/>
  </p:sldIdLst>
  <p:sldSz cx="9144000" cy="6858000" type="screen4x3"/>
  <p:notesSz cx="6864350" cy="9996488"/>
  <p:embeddedFontLst>
    <p:embeddedFont>
      <p:font typeface="Georgia" panose="02040502050405020303" pitchFamily="18" charset="0"/>
      <p:regular r:id="rId52"/>
      <p:bold r:id="rId53"/>
      <p:italic r:id="rId54"/>
      <p:boldItalic r:id="rId55"/>
    </p:embeddedFont>
    <p:embeddedFont>
      <p:font typeface="Arial Narrow" panose="020B0606020202030204" pitchFamily="34" charset="0"/>
      <p:regular r:id="rId56"/>
      <p:bold r:id="rId57"/>
      <p:italic r:id="rId58"/>
      <p:boldItalic r:id="rId59"/>
    </p:embeddedFont>
    <p:embeddedFont>
      <p:font typeface="Verdana" panose="020B0604030504040204" pitchFamily="34" charset="0"/>
      <p:regular r:id="rId60"/>
      <p:bold r:id="rId61"/>
      <p:italic r:id="rId62"/>
      <p:boldItalic r:id="rId63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72" userDrawn="1">
          <p15:clr>
            <a:srgbClr val="A4A3A4"/>
          </p15:clr>
        </p15:guide>
        <p15:guide id="2" pos="51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>
          <p15:clr>
            <a:srgbClr val="A4A3A4"/>
          </p15:clr>
        </p15:guide>
        <p15:guide id="2" pos="216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6600"/>
    <a:srgbClr val="FFAE00"/>
    <a:srgbClr val="FF9900"/>
    <a:srgbClr val="FFB7B7"/>
    <a:srgbClr val="009900"/>
    <a:srgbClr val="FFE100"/>
    <a:srgbClr val="FFCC00"/>
    <a:srgbClr val="FFCC66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610" autoAdjust="0"/>
    <p:restoredTop sz="85170" autoAdjust="0"/>
  </p:normalViewPr>
  <p:slideViewPr>
    <p:cSldViewPr showGuides="1">
      <p:cViewPr varScale="1">
        <p:scale>
          <a:sx n="89" d="100"/>
          <a:sy n="89" d="100"/>
        </p:scale>
        <p:origin x="435" y="63"/>
      </p:cViewPr>
      <p:guideLst>
        <p:guide orient="horz" pos="672"/>
        <p:guide pos="5136"/>
      </p:guideLst>
    </p:cSldViewPr>
  </p:slideViewPr>
  <p:outlineViewPr>
    <p:cViewPr>
      <p:scale>
        <a:sx n="33" d="100"/>
        <a:sy n="33" d="100"/>
      </p:scale>
      <p:origin x="0" y="3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22"/>
    </p:cViewPr>
  </p:sorterViewPr>
  <p:notesViewPr>
    <p:cSldViewPr showGuides="1">
      <p:cViewPr varScale="1">
        <p:scale>
          <a:sx n="115" d="100"/>
          <a:sy n="115" d="100"/>
        </p:scale>
        <p:origin x="-5076" y="-102"/>
      </p:cViewPr>
      <p:guideLst>
        <p:guide orient="horz" pos="3149"/>
        <p:guide pos="216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552" cy="49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5" tIns="46062" rIns="92125" bIns="46062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8210" y="0"/>
            <a:ext cx="2974552" cy="49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5" tIns="46062" rIns="92125" bIns="4606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95057"/>
            <a:ext cx="2974552" cy="49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5" tIns="46062" rIns="92125" bIns="46062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8210" y="9495057"/>
            <a:ext cx="2974552" cy="49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5" tIns="46062" rIns="92125" bIns="460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C660C38-315F-44D2-88A0-6A8F2071C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32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552" cy="49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5" tIns="46062" rIns="92125" bIns="46062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8210" y="0"/>
            <a:ext cx="2974552" cy="49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5" tIns="46062" rIns="92125" bIns="46062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3450" y="750888"/>
            <a:ext cx="4999038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435" y="4749137"/>
            <a:ext cx="5491480" cy="449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5" tIns="46062" rIns="92125" bIns="460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95057"/>
            <a:ext cx="2974552" cy="49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5" tIns="46062" rIns="92125" bIns="46062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8210" y="9495057"/>
            <a:ext cx="2974552" cy="49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25" tIns="46062" rIns="92125" bIns="4606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D0314BF-C092-430C-93FF-253C67BF9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114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11C036C-5EE3-47CD-9AA5-8EC09D4E2E05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019461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1E196A-1234-4D3C-BBF1-53386FE31DD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270846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1E196A-1234-4D3C-BBF1-53386FE31DD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650520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1E196A-1234-4D3C-BBF1-53386FE31DD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260568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C5FFD7-BD1F-4AC6-8947-5FFC31266ECB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072423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1E196A-1234-4D3C-BBF1-53386FE31DD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76094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C5FFD7-BD1F-4AC6-8947-5FFC31266ECB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617907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0511FE-C2B1-4546-BD16-A45D2554264F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06400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0511FE-C2B1-4546-BD16-A45D2554264F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6512196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0511FE-C2B1-4546-BD16-A45D2554264F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6943223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0511FE-C2B1-4546-BD16-A45D2554264F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24</a:t>
            </a:fld>
            <a:endParaRPr lang="en-US" alt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65212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779008-216A-4702-8A95-0CE316F65681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75293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0511FE-C2B1-4546-BD16-A45D2554264F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924345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0511FE-C2B1-4546-BD16-A45D2554264F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372720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0511FE-C2B1-4546-BD16-A45D2554264F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27</a:t>
            </a:fld>
            <a:endParaRPr lang="en-US" alt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403962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0511FE-C2B1-4546-BD16-A45D2554264F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28</a:t>
            </a:fld>
            <a:endParaRPr lang="en-US" alt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5488142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D9F6449-6D67-4F69-9800-2A173E29E1B4}" type="slidenum">
              <a:rPr lang="en-US" altLang="en-US" smtClean="0"/>
              <a:pPr eaLnBrk="1" hangingPunct="1"/>
              <a:t>29</a:t>
            </a:fld>
            <a:endParaRPr lang="en-US" alt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405794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C5FFD7-BD1F-4AC6-8947-5FFC31266ECB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924818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0511FE-C2B1-4546-BD16-A45D2554264F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509320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A1133EC-48AE-4D08-8C62-D406AFA112E2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98315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235819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2995215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8C0BE1-094A-4787-A9D6-3B1EBDC58A2A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6769664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1E196A-1234-4D3C-BBF1-53386FE31DD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35</a:t>
            </a:fld>
            <a:endParaRPr lang="en-US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8850092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C5FFD7-BD1F-4AC6-8947-5FFC31266ECB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36</a:t>
            </a:fld>
            <a:endParaRPr lang="en-US" alt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910857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0410413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043790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3245861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1046612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C5FFD7-BD1F-4AC6-8947-5FFC31266ECB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41</a:t>
            </a:fld>
            <a:endParaRPr lang="en-US" alt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9165320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1E196A-1234-4D3C-BBF1-53386FE31DD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42</a:t>
            </a:fld>
            <a:endParaRPr lang="en-US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6397543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18CB20-1111-439D-A134-D555CDB81527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43</a:t>
            </a:fld>
            <a:endParaRPr lang="en-US" altLang="en-U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0003879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1833D2C-87CD-41AD-83D6-98EA6F0FB2F7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44</a:t>
            </a:fld>
            <a:endParaRPr lang="en-US" altLang="en-US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294878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1E196A-1234-4D3C-BBF1-53386FE31DD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4228139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B444018-DE5F-4352-8FD9-A705D7FF14DA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45</a:t>
            </a:fld>
            <a:endParaRPr lang="en-US" alt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9299088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18CB20-1111-439D-A134-D555CDB81527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47</a:t>
            </a:fld>
            <a:endParaRPr lang="en-US" altLang="en-U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6368720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18CB20-1111-439D-A134-D555CDB81527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48</a:t>
            </a:fld>
            <a:endParaRPr lang="en-US" altLang="en-US" smtClean="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542227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1E196A-1234-4D3C-BBF1-53386FE31DD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855842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1E196A-1234-4D3C-BBF1-53386FE31DD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913019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1E196A-1234-4D3C-BBF1-53386FE31DD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20351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1E196A-1234-4D3C-BBF1-53386FE31DDD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166870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8596" indent="-287922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51687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12362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73036" indent="-230337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33711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94386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5060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5735" indent="-2303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6C5FFD7-BD1F-4AC6-8947-5FFC31266ECB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76874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FF03F-B91D-482A-A151-01628AD49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66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3AE2B-E17E-4DB5-8939-694639A21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01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76200"/>
            <a:ext cx="8686800" cy="6049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C6A94-39BA-4144-82EC-F19706FB2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1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459F965-2600-4C89-BD91-E53FEF7C3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685800" y="228600"/>
            <a:ext cx="8229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Char char="•"/>
              <a:defRPr/>
            </a:pPr>
            <a:endParaRPr lang="en-GB" altLang="en-US" sz="3200" smtClean="0"/>
          </a:p>
        </p:txBody>
      </p:sp>
      <p:sp>
        <p:nvSpPr>
          <p:cNvPr id="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76200"/>
            <a:ext cx="8153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1" name="Line 21"/>
          <p:cNvSpPr>
            <a:spLocks noChangeShapeType="1"/>
          </p:cNvSpPr>
          <p:nvPr userDrawn="1"/>
        </p:nvSpPr>
        <p:spPr bwMode="auto">
          <a:xfrm>
            <a:off x="0" y="692150"/>
            <a:ext cx="9144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5" y="76201"/>
            <a:ext cx="710363" cy="71036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0" r:id="rId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Narrow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Narrow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Narrow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Narrow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://creativecommons.org/licenses/by-sa/3.0/deed.en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n.wikipedia.org/wiki/en:Creative_Commons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381000"/>
            <a:ext cx="8305800" cy="3200400"/>
          </a:xfrm>
          <a:noFill/>
        </p:spPr>
        <p:txBody>
          <a:bodyPr/>
          <a:lstStyle/>
          <a:p>
            <a:pPr eaLnBrk="1" hangingPunct="1"/>
            <a:r>
              <a:rPr lang="en-US" altLang="en-US" sz="4300" b="1" dirty="0" smtClean="0"/>
              <a:t>Long-range Population Scenarios</a:t>
            </a:r>
            <a:r>
              <a:rPr lang="en-US" altLang="en-US" sz="3200" b="1" dirty="0" smtClean="0"/>
              <a:t/>
            </a:r>
            <a:br>
              <a:rPr lang="en-US" altLang="en-US" sz="3200" b="1" dirty="0" smtClean="0"/>
            </a:br>
            <a:r>
              <a:rPr lang="en-US" altLang="en-US" sz="1800" dirty="0" smtClean="0"/>
              <a:t/>
            </a:r>
            <a:br>
              <a:rPr lang="en-US" altLang="en-US" sz="1800" dirty="0" smtClean="0"/>
            </a:br>
            <a:r>
              <a:rPr lang="en-US" altLang="en-US" sz="2400" b="1" dirty="0" smtClean="0"/>
              <a:t>Gerhard K. </a:t>
            </a:r>
            <a:r>
              <a:rPr lang="en-US" altLang="en-US" sz="2400" b="1" dirty="0" err="1" smtClean="0"/>
              <a:t>Heilig</a:t>
            </a:r>
            <a:endParaRPr lang="en-US" altLang="en-US" sz="2400" b="1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885825" y="3505200"/>
            <a:ext cx="7343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Presentation prepared for the “High-level Workshop on Management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of Natural Resources from</a:t>
            </a:r>
          </a:p>
          <a:p>
            <a:pPr algn="l">
              <a:defRPr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Perspective of 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Sustainable Development III” of the </a:t>
            </a:r>
            <a:b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Forschungszentrum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Jülich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- organized in Bonn, Germany on September 12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, 2017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Universitätsclub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Bonn </a:t>
            </a:r>
            <a:r>
              <a:rPr lang="en-US" sz="1400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e.V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., </a:t>
            </a:r>
            <a:r>
              <a:rPr lang="en-US" sz="14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Konviktstr</a:t>
            </a: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 9, 53113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Bonn</a:t>
            </a:r>
          </a:p>
        </p:txBody>
      </p:sp>
      <p:sp>
        <p:nvSpPr>
          <p:cNvPr id="5" name="Line 21"/>
          <p:cNvSpPr>
            <a:spLocks noChangeShapeType="1"/>
          </p:cNvSpPr>
          <p:nvPr/>
        </p:nvSpPr>
        <p:spPr bwMode="auto">
          <a:xfrm>
            <a:off x="0" y="5638801"/>
            <a:ext cx="9144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876800"/>
            <a:ext cx="914401" cy="914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5824" y="5943600"/>
            <a:ext cx="787717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9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Disclaimer: This PowerPoint presentation 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is not a United Nations publication. </a:t>
            </a:r>
            <a:r>
              <a:rPr lang="en-US" sz="9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Views 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expressed are my own and do not imply the expression of any opinion on the </a:t>
            </a:r>
            <a:r>
              <a:rPr lang="en-US" sz="9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9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9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part of 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any international organization or research institute</a:t>
            </a:r>
            <a:r>
              <a:rPr lang="en-US" sz="9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. However, this presentation is 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using data from the official United Nations World Population Prospects, </a:t>
            </a:r>
            <a:r>
              <a:rPr lang="en-US" sz="9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/>
            </a:r>
            <a:br>
              <a:rPr lang="en-US" sz="9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9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the 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World Urbanization Prospects and the Probabilistic Population Projections for all countries of the world. </a:t>
            </a:r>
          </a:p>
        </p:txBody>
      </p:sp>
      <p:sp>
        <p:nvSpPr>
          <p:cNvPr id="7" name="Rectangle 6"/>
          <p:cNvSpPr/>
          <p:nvPr/>
        </p:nvSpPr>
        <p:spPr>
          <a:xfrm>
            <a:off x="1916724" y="5008967"/>
            <a:ext cx="661767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Contact</a:t>
            </a:r>
            <a:r>
              <a:rPr lang="de-DE" sz="105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: </a:t>
            </a:r>
            <a:br>
              <a:rPr lang="de-DE" sz="105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Gerhard K. </a:t>
            </a:r>
            <a:r>
              <a:rPr lang="en-US" sz="105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Heilig</a:t>
            </a:r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, </a:t>
            </a:r>
            <a:r>
              <a:rPr lang="en-US" sz="105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Waldheimstrasse</a:t>
            </a:r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29, 3004 </a:t>
            </a:r>
            <a:r>
              <a:rPr lang="en-US" sz="105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Riederberg</a:t>
            </a:r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, Austria</a:t>
            </a:r>
            <a:b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05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e-mail: gerhard.heilig@gmail.com;  website: www.gerhard-k-heilig.com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Fertility assumptions: TFR</a:t>
            </a:r>
            <a:endParaRPr lang="en-US" altLang="en-US" sz="2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United Nations Department of Economic and Social Affairs, Population Division: World Population Prospects, the 2015 and 2917 Revision. New York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" y="1143654"/>
            <a:ext cx="8615927" cy="5105400"/>
          </a:xfrm>
          <a:prstGeom prst="rect">
            <a:avLst/>
          </a:prstGeom>
        </p:spPr>
      </p:pic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1210620" y="990600"/>
            <a:ext cx="1143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000" b="1" dirty="0" smtClean="0">
                <a:latin typeface="+mj-lt"/>
              </a:rPr>
              <a:t>wpp2002</a:t>
            </a:r>
            <a:endParaRPr lang="de-DE" altLang="en-US" sz="2000" b="1" dirty="0">
              <a:latin typeface="+mj-lt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1892888" y="3674552"/>
            <a:ext cx="1676400" cy="468000"/>
          </a:xfrm>
          <a:prstGeom prst="ellipse">
            <a:avLst/>
          </a:prstGeom>
          <a:solidFill>
            <a:schemeClr val="bg1">
              <a:alpha val="55000"/>
            </a:schemeClr>
          </a:solidFill>
          <a:ln w="38100">
            <a:solidFill>
              <a:srgbClr val="C00000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en-US" sz="2000" b="1" dirty="0">
              <a:latin typeface="+mj-lt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2859264" y="3182232"/>
            <a:ext cx="786224" cy="304800"/>
          </a:xfrm>
          <a:prstGeom prst="ellipse">
            <a:avLst/>
          </a:prstGeom>
          <a:solidFill>
            <a:schemeClr val="bg1">
              <a:alpha val="5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en-US" sz="2000" b="1" dirty="0">
              <a:latin typeface="+mj-lt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505200" y="5105400"/>
            <a:ext cx="4431712" cy="533400"/>
          </a:xfrm>
          <a:prstGeom prst="ellipse">
            <a:avLst/>
          </a:prstGeom>
          <a:solidFill>
            <a:schemeClr val="bg1">
              <a:alpha val="85000"/>
            </a:schemeClr>
          </a:solidFill>
          <a:ln w="38100">
            <a:solidFill>
              <a:srgbClr val="C00000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000" b="1" dirty="0" smtClean="0">
                <a:latin typeface="+mj-lt"/>
              </a:rPr>
              <a:t>Period of „sub-replacement“ Fertility</a:t>
            </a:r>
            <a:endParaRPr lang="de-DE" altLang="en-US" sz="2000" b="1" dirty="0">
              <a:latin typeface="+mj-lt"/>
            </a:endParaRPr>
          </a:p>
        </p:txBody>
      </p:sp>
      <p:cxnSp>
        <p:nvCxnSpPr>
          <p:cNvPr id="4" name="Straight Arrow Connector 3"/>
          <p:cNvCxnSpPr>
            <a:stCxn id="9" idx="2"/>
            <a:endCxn id="12" idx="4"/>
          </p:cNvCxnSpPr>
          <p:nvPr/>
        </p:nvCxnSpPr>
        <p:spPr bwMode="auto">
          <a:xfrm flipH="1" flipV="1">
            <a:off x="2731088" y="4142552"/>
            <a:ext cx="774112" cy="1229548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8394880" y="3191801"/>
            <a:ext cx="68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2.05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8393196" y="2494874"/>
            <a:ext cx="68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2.35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8394880" y="3696354"/>
            <a:ext cx="68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1.85</a:t>
            </a:r>
            <a:endParaRPr lang="de-DE" alt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14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World population by scenario, 2000-2300</a:t>
            </a:r>
            <a: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en-US" altLang="en-US" sz="2200" b="1" dirty="0" smtClean="0">
                <a:solidFill>
                  <a:schemeClr val="tx2"/>
                </a:solidFill>
                <a:latin typeface="Arial Narrow" pitchFamily="34" charset="0"/>
              </a:rPr>
              <a:t>(billion)</a:t>
            </a:r>
            <a:endParaRPr lang="en-US" altLang="en-US" sz="2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United Nations Department of Economic and Social Affairs, Population Division: World Population Prospects, the 2015 and 2917 Revision. New York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8120270" y="4362450"/>
            <a:ext cx="68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36.4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8120270" y="819650"/>
            <a:ext cx="9906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  <a:prstDash val="sysDot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133.6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8120270" y="4958650"/>
            <a:ext cx="68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8.3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8120270" y="5562600"/>
            <a:ext cx="68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2.3</a:t>
            </a:r>
            <a:endParaRPr lang="de-DE" altLang="en-US" sz="2400" b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970510"/>
            <a:ext cx="8001000" cy="558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6200" y="71832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Africa: Impossibility of current conditions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986232"/>
            <a:ext cx="82296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If fertility remained completely stalled around the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current fertility level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of 5.0 already in 2100, the population size of Sub-Saharan Africa would reach a stunning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12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billion and a sheer impossible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/>
            </a:r>
            <a:b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355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billion by 2200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r>
              <a:rPr lang="de-DE" sz="1600" dirty="0"/>
              <a:t>Stuart Basten, Wolfgang Lutz &amp; Sergei </a:t>
            </a:r>
            <a:r>
              <a:rPr lang="de-DE" sz="1600" dirty="0" smtClean="0"/>
              <a:t>Scherbov (2013).</a:t>
            </a:r>
          </a:p>
          <a:p>
            <a:pPr algn="l"/>
            <a:r>
              <a:rPr lang="en-US" sz="1600" dirty="0"/>
              <a:t>Very long range global population scenarios to 2300 and the implications of sustained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low fertility. DEMOGRAPHIC RESEARCH,VOLUME </a:t>
            </a:r>
            <a:r>
              <a:rPr lang="en-US" sz="1600" dirty="0"/>
              <a:t>28, ARTICLE 39, PAGES 1145-1166</a:t>
            </a:r>
          </a:p>
          <a:p>
            <a:pPr algn="l"/>
            <a:r>
              <a:rPr lang="en-US" sz="1600" dirty="0"/>
              <a:t>PUBLISHED 30 MAY 2013</a:t>
            </a:r>
          </a:p>
        </p:txBody>
      </p:sp>
    </p:spTree>
    <p:extLst>
      <p:ext uri="{BB962C8B-B14F-4D97-AF65-F5344CB8AC3E}">
        <p14:creationId xmlns:p14="http://schemas.microsoft.com/office/powerpoint/2010/main" val="358671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Conclusions</a:t>
            </a:r>
            <a:endParaRPr lang="en-US" altLang="en-US" sz="2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United Nations Department of Economic and Social Affairs, Population Division: World Population Prospects, the 2015 Revision. New York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433292"/>
              </p:ext>
            </p:extLst>
          </p:nvPr>
        </p:nvGraphicFramePr>
        <p:xfrm>
          <a:off x="457200" y="1295400"/>
          <a:ext cx="8153400" cy="4785360"/>
        </p:xfrm>
        <a:graphic>
          <a:graphicData uri="http://schemas.openxmlformats.org/drawingml/2006/table">
            <a:tbl>
              <a:tblPr firstRow="1" bandRow="1">
                <a:solidFill>
                  <a:srgbClr val="FF9900">
                    <a:alpha val="10196"/>
                  </a:srgbClr>
                </a:solidFill>
                <a:tableStyleId>{5C22544A-7EE6-4342-B048-85BDC9FD1C3A}</a:tableStyleId>
              </a:tblPr>
              <a:tblGrid>
                <a:gridCol w="1524000"/>
                <a:gridCol w="6629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Component</a:t>
                      </a:r>
                      <a:endParaRPr lang="de-DE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Trends</a:t>
                      </a:r>
                      <a:endParaRPr lang="de-DE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>
                        <a:alpha val="5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</a:rPr>
                        <a:t>Fertility</a:t>
                      </a:r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+mj-lt"/>
                        </a:rPr>
                        <a:t>All countries will have lengthy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periods of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below-replacement fertility</a:t>
                      </a:r>
                      <a:endParaRPr lang="de-DE" sz="20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Great variability</a:t>
                      </a:r>
                      <a:r>
                        <a:rPr lang="en-US" sz="2000" b="1" dirty="0" smtClean="0">
                          <a:latin typeface="+mj-lt"/>
                        </a:rPr>
                        <a:t> </a:t>
                      </a:r>
                      <a:r>
                        <a:rPr lang="en-US" sz="2000" dirty="0" smtClean="0">
                          <a:latin typeface="+mj-lt"/>
                        </a:rPr>
                        <a:t>between</a:t>
                      </a:r>
                      <a:r>
                        <a:rPr lang="en-US" sz="2000" baseline="0" dirty="0" smtClean="0">
                          <a:latin typeface="+mj-lt"/>
                        </a:rPr>
                        <a:t> countries in timing when below-replacement fertility will start</a:t>
                      </a:r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Half-a-child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difference </a:t>
                      </a:r>
                      <a:r>
                        <a:rPr lang="en-US" sz="2000" baseline="0" dirty="0" smtClean="0">
                          <a:latin typeface="+mj-lt"/>
                        </a:rPr>
                        <a:t>in fertility accounts for the difference in world population between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2.3 billion and 36.4 billion</a:t>
                      </a:r>
                      <a:endParaRPr lang="de-DE" sz="20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</a:rPr>
                        <a:t>If fertility returns to replacement - after a 100 year period of below-replacement fertility - world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population could be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9 billion 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in 2300</a:t>
                      </a:r>
                      <a:r>
                        <a:rPr lang="en-US" sz="2000" baseline="0" dirty="0" smtClean="0">
                          <a:latin typeface="+mj-lt"/>
                        </a:rPr>
                        <a:t>.</a:t>
                      </a:r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</a:rPr>
                        <a:t>If</a:t>
                      </a:r>
                      <a:r>
                        <a:rPr lang="en-US" sz="2000" baseline="0" dirty="0" smtClean="0">
                          <a:latin typeface="+mj-lt"/>
                        </a:rPr>
                        <a:t> one would NOT assume that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fertility declines everywhere, the world population would explode to far greater population than</a:t>
                      </a:r>
                      <a:r>
                        <a:rPr lang="en-US" sz="2000" baseline="0" dirty="0" smtClean="0">
                          <a:latin typeface="+mj-lt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36.4 billion</a:t>
                      </a:r>
                      <a:endParaRPr lang="de-DE" sz="20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</a:rPr>
                        <a:t>Mortality</a:t>
                      </a:r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</a:rPr>
                        <a:t>Life</a:t>
                      </a:r>
                      <a:r>
                        <a:rPr lang="en-US" sz="2000" baseline="0" dirty="0" smtClean="0">
                          <a:latin typeface="+mj-lt"/>
                        </a:rPr>
                        <a:t> expectancy will increase continuously, boosting pop. size</a:t>
                      </a:r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</a:rPr>
                        <a:t>Number</a:t>
                      </a:r>
                      <a:r>
                        <a:rPr lang="en-US" sz="2000" baseline="0" dirty="0" smtClean="0">
                          <a:latin typeface="+mj-lt"/>
                        </a:rPr>
                        <a:t> of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centenarians</a:t>
                      </a:r>
                      <a:r>
                        <a:rPr lang="en-US" sz="2000" baseline="0" dirty="0" smtClean="0">
                          <a:latin typeface="+mj-lt"/>
                        </a:rPr>
                        <a:t> will increase to 162 million</a:t>
                      </a:r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</a:rPr>
                        <a:t>Pop. Structure</a:t>
                      </a:r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+mj-lt"/>
                        </a:rPr>
                        <a:t>Population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ageing is unavoidable </a:t>
                      </a:r>
                      <a:r>
                        <a:rPr lang="en-US" sz="2000" dirty="0" smtClean="0">
                          <a:latin typeface="+mj-lt"/>
                        </a:rPr>
                        <a:t>(because</a:t>
                      </a:r>
                      <a:r>
                        <a:rPr lang="en-US" sz="2000" baseline="0" dirty="0" smtClean="0">
                          <a:latin typeface="+mj-lt"/>
                        </a:rPr>
                        <a:t> fertility </a:t>
                      </a:r>
                      <a:r>
                        <a:rPr lang="en-US" sz="2000" i="1" baseline="0" dirty="0" smtClean="0">
                          <a:latin typeface="+mj-lt"/>
                        </a:rPr>
                        <a:t>must</a:t>
                      </a:r>
                      <a:r>
                        <a:rPr lang="en-US" sz="2000" baseline="0" dirty="0" smtClean="0">
                          <a:latin typeface="+mj-lt"/>
                        </a:rPr>
                        <a:t> fall)</a:t>
                      </a:r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00">
                        <a:alpha val="5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187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7" name="Oval 3"/>
          <p:cNvSpPr>
            <a:spLocks noChangeArrowheads="1"/>
          </p:cNvSpPr>
          <p:nvPr/>
        </p:nvSpPr>
        <p:spPr bwMode="auto">
          <a:xfrm>
            <a:off x="4076700" y="1447800"/>
            <a:ext cx="876300" cy="8763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0" y="2590800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800" b="1" dirty="0" smtClean="0">
                <a:solidFill>
                  <a:schemeClr val="tx2"/>
                </a:solidFill>
                <a:latin typeface="Arial Narrow" pitchFamily="34" charset="0"/>
              </a:rPr>
              <a:t>Conceptual Models</a:t>
            </a:r>
          </a:p>
          <a:p>
            <a:pPr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/>
            </a:r>
            <a:b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The demographic history since 1900</a:t>
            </a:r>
            <a:b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 will NOT repeat itself. It is numerically impossible.</a:t>
            </a:r>
          </a:p>
          <a:p>
            <a:pPr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World population growth is not over.</a:t>
            </a:r>
          </a:p>
          <a:p>
            <a:pPr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Catastrophic events are possible.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" y="71832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Long-range Population Scenarios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4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36166"/>
            <a:ext cx="7543474" cy="56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16200" y="71832"/>
            <a:ext cx="768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Models: Long-range Population Scenarios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194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Model Implications</a:t>
            </a:r>
            <a:endParaRPr lang="en-US" altLang="en-US" sz="2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United Nations Department of Economic and Social Affairs, Population Division: World Population Prospects, the 2015 Revision. New York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623039"/>
              </p:ext>
            </p:extLst>
          </p:nvPr>
        </p:nvGraphicFramePr>
        <p:xfrm>
          <a:off x="457200" y="1295400"/>
          <a:ext cx="8153400" cy="4572000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838200"/>
                <a:gridCol w="7315200"/>
              </a:tblGrid>
              <a:tr h="50800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Model</a:t>
                      </a:r>
                      <a:endParaRPr lang="de-DE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Long-term Implications</a:t>
                      </a:r>
                      <a:endParaRPr lang="de-DE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30000"/>
                      </a:srgbClr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Current situation.</a:t>
                      </a: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j-lt"/>
                        </a:rPr>
                        <a:t>Completely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impossible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– even in short-term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future</a:t>
                      </a:r>
                      <a:endParaRPr lang="de-DE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Historical development was NOT exponential</a:t>
                      </a:r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. </a:t>
                      </a:r>
                      <a:endParaRPr lang="de-DE" sz="20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j-lt"/>
                        </a:rPr>
                        <a:t>Exponential growth</a:t>
                      </a:r>
                      <a:r>
                        <a:rPr lang="en-US" sz="2000" baseline="0" dirty="0" smtClean="0">
                          <a:latin typeface="+mj-lt"/>
                        </a:rPr>
                        <a:t>. 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Impossible – even in short-term future</a:t>
                      </a:r>
                      <a:endParaRPr lang="de-DE" sz="20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j-lt"/>
                        </a:rPr>
                        <a:t>Logistic</a:t>
                      </a:r>
                      <a:r>
                        <a:rPr lang="en-US" sz="2000" dirty="0" smtClean="0">
                          <a:latin typeface="+mj-lt"/>
                        </a:rPr>
                        <a:t>.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j-lt"/>
                        </a:rPr>
                        <a:t>Possible</a:t>
                      </a:r>
                      <a:endParaRPr lang="de-DE" sz="20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j-lt"/>
                        </a:rPr>
                        <a:t>Stepwise</a:t>
                      </a:r>
                      <a:r>
                        <a:rPr lang="en-US" sz="2000" dirty="0" smtClean="0">
                          <a:latin typeface="+mj-lt"/>
                        </a:rPr>
                        <a:t>.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j-lt"/>
                        </a:rPr>
                        <a:t>Possible</a:t>
                      </a:r>
                      <a:endParaRPr lang="de-DE" sz="20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j-lt"/>
                        </a:rPr>
                        <a:t>Logistic + high plateau</a:t>
                      </a:r>
                      <a:r>
                        <a:rPr lang="en-US" sz="2000" dirty="0" smtClean="0">
                          <a:latin typeface="+mj-lt"/>
                        </a:rPr>
                        <a:t>.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  <a:latin typeface="+mj-lt"/>
                        </a:rPr>
                        <a:t>Possible</a:t>
                      </a:r>
                      <a:endParaRPr lang="de-DE" sz="20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j-lt"/>
                        </a:rPr>
                        <a:t>Logistic + low</a:t>
                      </a:r>
                      <a:r>
                        <a:rPr lang="en-US" sz="2000" b="1" baseline="0" dirty="0" smtClean="0">
                          <a:latin typeface="+mj-lt"/>
                        </a:rPr>
                        <a:t> plateau after correction</a:t>
                      </a:r>
                      <a:r>
                        <a:rPr lang="en-US" sz="2000" baseline="0" dirty="0" smtClean="0">
                          <a:latin typeface="+mj-lt"/>
                        </a:rPr>
                        <a:t>. 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Possible, with crisis 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(environment)</a:t>
                      </a:r>
                      <a:endParaRPr lang="de-DE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j-lt"/>
                        </a:rPr>
                        <a:t>Logistic</a:t>
                      </a:r>
                      <a:r>
                        <a:rPr lang="en-US" sz="2000" b="1" baseline="0" dirty="0" smtClean="0">
                          <a:latin typeface="+mj-lt"/>
                        </a:rPr>
                        <a:t> + crash</a:t>
                      </a:r>
                      <a:r>
                        <a:rPr lang="en-US" sz="2000" baseline="0" dirty="0" smtClean="0">
                          <a:latin typeface="+mj-lt"/>
                        </a:rPr>
                        <a:t>. </a:t>
                      </a:r>
                      <a:r>
                        <a:rPr lang="en-US" sz="2000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Possible, with catastrophic event </a:t>
                      </a:r>
                      <a:r>
                        <a:rPr lang="en-US" sz="20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(global nuclear war)</a:t>
                      </a:r>
                      <a:endParaRPr lang="de-DE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85800" y="1871192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1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85800" y="2380225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2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85800" y="2889258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3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85800" y="3398291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4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85800" y="3907324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5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85800" y="4416357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6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85800" y="4925390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7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85800" y="5434424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8</a:t>
            </a:r>
            <a:endParaRPr lang="de-DE" alt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809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724400" cy="56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16200" y="71832"/>
            <a:ext cx="768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Models: Malthusian Catastrophe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62000" y="1447800"/>
            <a:ext cx="38862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Assumption,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that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 population by the end of </a:t>
            </a:r>
            <a:b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 21</a:t>
            </a:r>
            <a:r>
              <a:rPr kumimoji="0" lang="en-US" sz="2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century is 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unsustainable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and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will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be 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corrected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to some 2 to 3 billion b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y </a:t>
            </a:r>
            <a:r>
              <a:rPr lang="en-US" sz="2800" dirty="0" smtClean="0">
                <a:latin typeface="+mj-lt"/>
              </a:rPr>
              <a:t>various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constraints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4876800" y="1211311"/>
            <a:ext cx="4025329" cy="3828974"/>
          </a:xfrm>
          <a:custGeom>
            <a:avLst/>
            <a:gdLst>
              <a:gd name="connsiteX0" fmla="*/ 0 w 4025329"/>
              <a:gd name="connsiteY0" fmla="*/ 113906 h 3828974"/>
              <a:gd name="connsiteX1" fmla="*/ 92765 w 4025329"/>
              <a:gd name="connsiteY1" fmla="*/ 27767 h 3828974"/>
              <a:gd name="connsiteX2" fmla="*/ 205409 w 4025329"/>
              <a:gd name="connsiteY2" fmla="*/ 1263 h 3828974"/>
              <a:gd name="connsiteX3" fmla="*/ 304800 w 4025329"/>
              <a:gd name="connsiteY3" fmla="*/ 60898 h 3828974"/>
              <a:gd name="connsiteX4" fmla="*/ 390939 w 4025329"/>
              <a:gd name="connsiteY4" fmla="*/ 186793 h 3828974"/>
              <a:gd name="connsiteX5" fmla="*/ 417444 w 4025329"/>
              <a:gd name="connsiteY5" fmla="*/ 352446 h 3828974"/>
              <a:gd name="connsiteX6" fmla="*/ 450574 w 4025329"/>
              <a:gd name="connsiteY6" fmla="*/ 730132 h 3828974"/>
              <a:gd name="connsiteX7" fmla="*/ 490331 w 4025329"/>
              <a:gd name="connsiteY7" fmla="*/ 1213837 h 3828974"/>
              <a:gd name="connsiteX8" fmla="*/ 523461 w 4025329"/>
              <a:gd name="connsiteY8" fmla="*/ 1525263 h 3828974"/>
              <a:gd name="connsiteX9" fmla="*/ 762000 w 4025329"/>
              <a:gd name="connsiteY9" fmla="*/ 2545680 h 3828974"/>
              <a:gd name="connsiteX10" fmla="*/ 1027044 w 4025329"/>
              <a:gd name="connsiteY10" fmla="*/ 2731211 h 3828974"/>
              <a:gd name="connsiteX11" fmla="*/ 1298713 w 4025329"/>
              <a:gd name="connsiteY11" fmla="*/ 3075767 h 3828974"/>
              <a:gd name="connsiteX12" fmla="*/ 1477618 w 4025329"/>
              <a:gd name="connsiteY12" fmla="*/ 3188411 h 3828974"/>
              <a:gd name="connsiteX13" fmla="*/ 1696278 w 4025329"/>
              <a:gd name="connsiteY13" fmla="*/ 3301054 h 3828974"/>
              <a:gd name="connsiteX14" fmla="*/ 1954696 w 4025329"/>
              <a:gd name="connsiteY14" fmla="*/ 3605854 h 3828974"/>
              <a:gd name="connsiteX15" fmla="*/ 2279374 w 4025329"/>
              <a:gd name="connsiteY15" fmla="*/ 3579350 h 3828974"/>
              <a:gd name="connsiteX16" fmla="*/ 2670313 w 4025329"/>
              <a:gd name="connsiteY16" fmla="*/ 3407072 h 3828974"/>
              <a:gd name="connsiteX17" fmla="*/ 2822713 w 4025329"/>
              <a:gd name="connsiteY17" fmla="*/ 3486585 h 3828974"/>
              <a:gd name="connsiteX18" fmla="*/ 2882348 w 4025329"/>
              <a:gd name="connsiteY18" fmla="*/ 3685367 h 3828974"/>
              <a:gd name="connsiteX19" fmla="*/ 3213652 w 4025329"/>
              <a:gd name="connsiteY19" fmla="*/ 3466706 h 3828974"/>
              <a:gd name="connsiteX20" fmla="*/ 3379305 w 4025329"/>
              <a:gd name="connsiteY20" fmla="*/ 3307680 h 3828974"/>
              <a:gd name="connsiteX21" fmla="*/ 3584713 w 4025329"/>
              <a:gd name="connsiteY21" fmla="*/ 3387193 h 3828974"/>
              <a:gd name="connsiteX22" fmla="*/ 3644348 w 4025329"/>
              <a:gd name="connsiteY22" fmla="*/ 3479959 h 3828974"/>
              <a:gd name="connsiteX23" fmla="*/ 3703983 w 4025329"/>
              <a:gd name="connsiteY23" fmla="*/ 3566098 h 3828974"/>
              <a:gd name="connsiteX24" fmla="*/ 3829878 w 4025329"/>
              <a:gd name="connsiteY24" fmla="*/ 3585976 h 3828974"/>
              <a:gd name="connsiteX25" fmla="*/ 3869635 w 4025329"/>
              <a:gd name="connsiteY25" fmla="*/ 3592602 h 3828974"/>
              <a:gd name="connsiteX26" fmla="*/ 3829878 w 4025329"/>
              <a:gd name="connsiteY26" fmla="*/ 3579350 h 3828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25329" h="3828974">
                <a:moveTo>
                  <a:pt x="0" y="113906"/>
                </a:moveTo>
                <a:cubicBezTo>
                  <a:pt x="29265" y="80223"/>
                  <a:pt x="58530" y="46541"/>
                  <a:pt x="92765" y="27767"/>
                </a:cubicBezTo>
                <a:cubicBezTo>
                  <a:pt x="127000" y="8993"/>
                  <a:pt x="170070" y="-4259"/>
                  <a:pt x="205409" y="1263"/>
                </a:cubicBezTo>
                <a:cubicBezTo>
                  <a:pt x="240748" y="6785"/>
                  <a:pt x="273878" y="29976"/>
                  <a:pt x="304800" y="60898"/>
                </a:cubicBezTo>
                <a:cubicBezTo>
                  <a:pt x="335722" y="91820"/>
                  <a:pt x="372165" y="138202"/>
                  <a:pt x="390939" y="186793"/>
                </a:cubicBezTo>
                <a:cubicBezTo>
                  <a:pt x="409713" y="235384"/>
                  <a:pt x="407505" y="261889"/>
                  <a:pt x="417444" y="352446"/>
                </a:cubicBezTo>
                <a:cubicBezTo>
                  <a:pt x="427383" y="443003"/>
                  <a:pt x="438426" y="586567"/>
                  <a:pt x="450574" y="730132"/>
                </a:cubicBezTo>
                <a:cubicBezTo>
                  <a:pt x="462722" y="873697"/>
                  <a:pt x="478183" y="1081315"/>
                  <a:pt x="490331" y="1213837"/>
                </a:cubicBezTo>
                <a:cubicBezTo>
                  <a:pt x="502479" y="1346359"/>
                  <a:pt x="478183" y="1303289"/>
                  <a:pt x="523461" y="1525263"/>
                </a:cubicBezTo>
                <a:cubicBezTo>
                  <a:pt x="568739" y="1747237"/>
                  <a:pt x="678070" y="2344689"/>
                  <a:pt x="762000" y="2545680"/>
                </a:cubicBezTo>
                <a:cubicBezTo>
                  <a:pt x="845931" y="2746671"/>
                  <a:pt x="937592" y="2642863"/>
                  <a:pt x="1027044" y="2731211"/>
                </a:cubicBezTo>
                <a:cubicBezTo>
                  <a:pt x="1116496" y="2819559"/>
                  <a:pt x="1223617" y="2999567"/>
                  <a:pt x="1298713" y="3075767"/>
                </a:cubicBezTo>
                <a:cubicBezTo>
                  <a:pt x="1373809" y="3151967"/>
                  <a:pt x="1411357" y="3150863"/>
                  <a:pt x="1477618" y="3188411"/>
                </a:cubicBezTo>
                <a:cubicBezTo>
                  <a:pt x="1543879" y="3225959"/>
                  <a:pt x="1616765" y="3231480"/>
                  <a:pt x="1696278" y="3301054"/>
                </a:cubicBezTo>
                <a:cubicBezTo>
                  <a:pt x="1775791" y="3370628"/>
                  <a:pt x="1857513" y="3559471"/>
                  <a:pt x="1954696" y="3605854"/>
                </a:cubicBezTo>
                <a:cubicBezTo>
                  <a:pt x="2051879" y="3652237"/>
                  <a:pt x="2160105" y="3612480"/>
                  <a:pt x="2279374" y="3579350"/>
                </a:cubicBezTo>
                <a:cubicBezTo>
                  <a:pt x="2398643" y="3546220"/>
                  <a:pt x="2579757" y="3422533"/>
                  <a:pt x="2670313" y="3407072"/>
                </a:cubicBezTo>
                <a:cubicBezTo>
                  <a:pt x="2760869" y="3391611"/>
                  <a:pt x="2787374" y="3440203"/>
                  <a:pt x="2822713" y="3486585"/>
                </a:cubicBezTo>
                <a:cubicBezTo>
                  <a:pt x="2858052" y="3532967"/>
                  <a:pt x="2817191" y="3688680"/>
                  <a:pt x="2882348" y="3685367"/>
                </a:cubicBezTo>
                <a:cubicBezTo>
                  <a:pt x="2947505" y="3682054"/>
                  <a:pt x="3130826" y="3529654"/>
                  <a:pt x="3213652" y="3466706"/>
                </a:cubicBezTo>
                <a:cubicBezTo>
                  <a:pt x="3296478" y="3403758"/>
                  <a:pt x="3317462" y="3320932"/>
                  <a:pt x="3379305" y="3307680"/>
                </a:cubicBezTo>
                <a:cubicBezTo>
                  <a:pt x="3441148" y="3294428"/>
                  <a:pt x="3540539" y="3358480"/>
                  <a:pt x="3584713" y="3387193"/>
                </a:cubicBezTo>
                <a:cubicBezTo>
                  <a:pt x="3628887" y="3415906"/>
                  <a:pt x="3624470" y="3450142"/>
                  <a:pt x="3644348" y="3479959"/>
                </a:cubicBezTo>
                <a:cubicBezTo>
                  <a:pt x="3664226" y="3509777"/>
                  <a:pt x="3673061" y="3548429"/>
                  <a:pt x="3703983" y="3566098"/>
                </a:cubicBezTo>
                <a:cubicBezTo>
                  <a:pt x="3734905" y="3583767"/>
                  <a:pt x="3829878" y="3585976"/>
                  <a:pt x="3829878" y="3585976"/>
                </a:cubicBezTo>
                <a:cubicBezTo>
                  <a:pt x="3857487" y="3590393"/>
                  <a:pt x="3869635" y="3593706"/>
                  <a:pt x="3869635" y="3592602"/>
                </a:cubicBezTo>
                <a:cubicBezTo>
                  <a:pt x="3869635" y="3591498"/>
                  <a:pt x="4245113" y="4133733"/>
                  <a:pt x="3829878" y="3579350"/>
                </a:cubicBezTo>
              </a:path>
            </a:pathLst>
          </a:custGeom>
          <a:noFill/>
          <a:ln w="635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4886739" y="1309155"/>
            <a:ext cx="4015518" cy="4038897"/>
          </a:xfrm>
          <a:custGeom>
            <a:avLst/>
            <a:gdLst>
              <a:gd name="connsiteX0" fmla="*/ 0 w 4015518"/>
              <a:gd name="connsiteY0" fmla="*/ 29315 h 4038897"/>
              <a:gd name="connsiteX1" fmla="*/ 86139 w 4015518"/>
              <a:gd name="connsiteY1" fmla="*/ 2810 h 4038897"/>
              <a:gd name="connsiteX2" fmla="*/ 231913 w 4015518"/>
              <a:gd name="connsiteY2" fmla="*/ 88949 h 4038897"/>
              <a:gd name="connsiteX3" fmla="*/ 245165 w 4015518"/>
              <a:gd name="connsiteY3" fmla="*/ 281106 h 4038897"/>
              <a:gd name="connsiteX4" fmla="*/ 278296 w 4015518"/>
              <a:gd name="connsiteY4" fmla="*/ 486515 h 4038897"/>
              <a:gd name="connsiteX5" fmla="*/ 278296 w 4015518"/>
              <a:gd name="connsiteY5" fmla="*/ 678671 h 4038897"/>
              <a:gd name="connsiteX6" fmla="*/ 291548 w 4015518"/>
              <a:gd name="connsiteY6" fmla="*/ 850949 h 4038897"/>
              <a:gd name="connsiteX7" fmla="*/ 318052 w 4015518"/>
              <a:gd name="connsiteY7" fmla="*/ 1122619 h 4038897"/>
              <a:gd name="connsiteX8" fmla="*/ 357809 w 4015518"/>
              <a:gd name="connsiteY8" fmla="*/ 1858115 h 4038897"/>
              <a:gd name="connsiteX9" fmla="*/ 364435 w 4015518"/>
              <a:gd name="connsiteY9" fmla="*/ 2302062 h 4038897"/>
              <a:gd name="connsiteX10" fmla="*/ 430696 w 4015518"/>
              <a:gd name="connsiteY10" fmla="*/ 3037558 h 4038897"/>
              <a:gd name="connsiteX11" fmla="*/ 556591 w 4015518"/>
              <a:gd name="connsiteY11" fmla="*/ 3461628 h 4038897"/>
              <a:gd name="connsiteX12" fmla="*/ 768626 w 4015518"/>
              <a:gd name="connsiteY12" fmla="*/ 3647158 h 4038897"/>
              <a:gd name="connsiteX13" fmla="*/ 960783 w 4015518"/>
              <a:gd name="connsiteY13" fmla="*/ 3739923 h 4038897"/>
              <a:gd name="connsiteX14" fmla="*/ 1272209 w 4015518"/>
              <a:gd name="connsiteY14" fmla="*/ 3773054 h 4038897"/>
              <a:gd name="connsiteX15" fmla="*/ 1577009 w 4015518"/>
              <a:gd name="connsiteY15" fmla="*/ 3713419 h 4038897"/>
              <a:gd name="connsiteX16" fmla="*/ 1749287 w 4015518"/>
              <a:gd name="connsiteY16" fmla="*/ 3580897 h 4038897"/>
              <a:gd name="connsiteX17" fmla="*/ 1941444 w 4015518"/>
              <a:gd name="connsiteY17" fmla="*/ 3501384 h 4038897"/>
              <a:gd name="connsiteX18" fmla="*/ 2054087 w 4015518"/>
              <a:gd name="connsiteY18" fmla="*/ 3468254 h 4038897"/>
              <a:gd name="connsiteX19" fmla="*/ 2252870 w 4015518"/>
              <a:gd name="connsiteY19" fmla="*/ 3494758 h 4038897"/>
              <a:gd name="connsiteX20" fmla="*/ 2438400 w 4015518"/>
              <a:gd name="connsiteY20" fmla="*/ 3587523 h 4038897"/>
              <a:gd name="connsiteX21" fmla="*/ 2524539 w 4015518"/>
              <a:gd name="connsiteY21" fmla="*/ 3680288 h 4038897"/>
              <a:gd name="connsiteX22" fmla="*/ 2584174 w 4015518"/>
              <a:gd name="connsiteY22" fmla="*/ 3766428 h 4038897"/>
              <a:gd name="connsiteX23" fmla="*/ 2630557 w 4015518"/>
              <a:gd name="connsiteY23" fmla="*/ 3812810 h 4038897"/>
              <a:gd name="connsiteX24" fmla="*/ 2782957 w 4015518"/>
              <a:gd name="connsiteY24" fmla="*/ 3905575 h 4038897"/>
              <a:gd name="connsiteX25" fmla="*/ 2994991 w 4015518"/>
              <a:gd name="connsiteY25" fmla="*/ 4004967 h 4038897"/>
              <a:gd name="connsiteX26" fmla="*/ 3246783 w 4015518"/>
              <a:gd name="connsiteY26" fmla="*/ 4038097 h 4038897"/>
              <a:gd name="connsiteX27" fmla="*/ 3339548 w 4015518"/>
              <a:gd name="connsiteY27" fmla="*/ 4018219 h 4038897"/>
              <a:gd name="connsiteX28" fmla="*/ 3657600 w 4015518"/>
              <a:gd name="connsiteY28" fmla="*/ 3912202 h 4038897"/>
              <a:gd name="connsiteX29" fmla="*/ 3783496 w 4015518"/>
              <a:gd name="connsiteY29" fmla="*/ 3905575 h 4038897"/>
              <a:gd name="connsiteX30" fmla="*/ 3836504 w 4015518"/>
              <a:gd name="connsiteY30" fmla="*/ 3898949 h 4038897"/>
              <a:gd name="connsiteX31" fmla="*/ 3988904 w 4015518"/>
              <a:gd name="connsiteY31" fmla="*/ 3905575 h 4038897"/>
              <a:gd name="connsiteX32" fmla="*/ 4015409 w 4015518"/>
              <a:gd name="connsiteY32" fmla="*/ 3905575 h 403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015518" h="4038897">
                <a:moveTo>
                  <a:pt x="0" y="29315"/>
                </a:moveTo>
                <a:cubicBezTo>
                  <a:pt x="23743" y="11093"/>
                  <a:pt x="47487" y="-7129"/>
                  <a:pt x="86139" y="2810"/>
                </a:cubicBezTo>
                <a:cubicBezTo>
                  <a:pt x="124791" y="12749"/>
                  <a:pt x="205409" y="42566"/>
                  <a:pt x="231913" y="88949"/>
                </a:cubicBezTo>
                <a:cubicBezTo>
                  <a:pt x="258417" y="135332"/>
                  <a:pt x="237435" y="214845"/>
                  <a:pt x="245165" y="281106"/>
                </a:cubicBezTo>
                <a:cubicBezTo>
                  <a:pt x="252895" y="347367"/>
                  <a:pt x="272774" y="420254"/>
                  <a:pt x="278296" y="486515"/>
                </a:cubicBezTo>
                <a:cubicBezTo>
                  <a:pt x="283818" y="552776"/>
                  <a:pt x="276087" y="617932"/>
                  <a:pt x="278296" y="678671"/>
                </a:cubicBezTo>
                <a:cubicBezTo>
                  <a:pt x="280505" y="739410"/>
                  <a:pt x="284922" y="776958"/>
                  <a:pt x="291548" y="850949"/>
                </a:cubicBezTo>
                <a:cubicBezTo>
                  <a:pt x="298174" y="924940"/>
                  <a:pt x="307009" y="954758"/>
                  <a:pt x="318052" y="1122619"/>
                </a:cubicBezTo>
                <a:cubicBezTo>
                  <a:pt x="329096" y="1290480"/>
                  <a:pt x="350079" y="1661541"/>
                  <a:pt x="357809" y="1858115"/>
                </a:cubicBezTo>
                <a:cubicBezTo>
                  <a:pt x="365540" y="2054689"/>
                  <a:pt x="352287" y="2105488"/>
                  <a:pt x="364435" y="2302062"/>
                </a:cubicBezTo>
                <a:cubicBezTo>
                  <a:pt x="376583" y="2498636"/>
                  <a:pt x="398670" y="2844297"/>
                  <a:pt x="430696" y="3037558"/>
                </a:cubicBezTo>
                <a:cubicBezTo>
                  <a:pt x="462722" y="3230819"/>
                  <a:pt x="500269" y="3360028"/>
                  <a:pt x="556591" y="3461628"/>
                </a:cubicBezTo>
                <a:cubicBezTo>
                  <a:pt x="612913" y="3563228"/>
                  <a:pt x="701261" y="3600776"/>
                  <a:pt x="768626" y="3647158"/>
                </a:cubicBezTo>
                <a:cubicBezTo>
                  <a:pt x="835991" y="3693541"/>
                  <a:pt x="876853" y="3718940"/>
                  <a:pt x="960783" y="3739923"/>
                </a:cubicBezTo>
                <a:cubicBezTo>
                  <a:pt x="1044713" y="3760906"/>
                  <a:pt x="1169505" y="3777471"/>
                  <a:pt x="1272209" y="3773054"/>
                </a:cubicBezTo>
                <a:cubicBezTo>
                  <a:pt x="1374913" y="3768637"/>
                  <a:pt x="1497496" y="3745445"/>
                  <a:pt x="1577009" y="3713419"/>
                </a:cubicBezTo>
                <a:cubicBezTo>
                  <a:pt x="1656522" y="3681393"/>
                  <a:pt x="1688548" y="3616236"/>
                  <a:pt x="1749287" y="3580897"/>
                </a:cubicBezTo>
                <a:cubicBezTo>
                  <a:pt x="1810026" y="3545558"/>
                  <a:pt x="1890644" y="3520158"/>
                  <a:pt x="1941444" y="3501384"/>
                </a:cubicBezTo>
                <a:cubicBezTo>
                  <a:pt x="1992244" y="3482610"/>
                  <a:pt x="2002183" y="3469358"/>
                  <a:pt x="2054087" y="3468254"/>
                </a:cubicBezTo>
                <a:cubicBezTo>
                  <a:pt x="2105991" y="3467150"/>
                  <a:pt x="2188818" y="3474880"/>
                  <a:pt x="2252870" y="3494758"/>
                </a:cubicBezTo>
                <a:cubicBezTo>
                  <a:pt x="2316922" y="3514636"/>
                  <a:pt x="2393122" y="3556601"/>
                  <a:pt x="2438400" y="3587523"/>
                </a:cubicBezTo>
                <a:cubicBezTo>
                  <a:pt x="2483678" y="3618445"/>
                  <a:pt x="2500243" y="3650471"/>
                  <a:pt x="2524539" y="3680288"/>
                </a:cubicBezTo>
                <a:cubicBezTo>
                  <a:pt x="2548835" y="3710105"/>
                  <a:pt x="2566504" y="3744341"/>
                  <a:pt x="2584174" y="3766428"/>
                </a:cubicBezTo>
                <a:cubicBezTo>
                  <a:pt x="2601844" y="3788515"/>
                  <a:pt x="2597427" y="3789619"/>
                  <a:pt x="2630557" y="3812810"/>
                </a:cubicBezTo>
                <a:cubicBezTo>
                  <a:pt x="2663687" y="3836001"/>
                  <a:pt x="2722218" y="3873549"/>
                  <a:pt x="2782957" y="3905575"/>
                </a:cubicBezTo>
                <a:cubicBezTo>
                  <a:pt x="2843696" y="3937601"/>
                  <a:pt x="2917687" y="3982880"/>
                  <a:pt x="2994991" y="4004967"/>
                </a:cubicBezTo>
                <a:cubicBezTo>
                  <a:pt x="3072295" y="4027054"/>
                  <a:pt x="3189357" y="4035888"/>
                  <a:pt x="3246783" y="4038097"/>
                </a:cubicBezTo>
                <a:cubicBezTo>
                  <a:pt x="3304209" y="4040306"/>
                  <a:pt x="3271079" y="4039201"/>
                  <a:pt x="3339548" y="4018219"/>
                </a:cubicBezTo>
                <a:cubicBezTo>
                  <a:pt x="3408017" y="3997237"/>
                  <a:pt x="3583609" y="3930976"/>
                  <a:pt x="3657600" y="3912202"/>
                </a:cubicBezTo>
                <a:cubicBezTo>
                  <a:pt x="3731591" y="3893428"/>
                  <a:pt x="3753679" y="3907784"/>
                  <a:pt x="3783496" y="3905575"/>
                </a:cubicBezTo>
                <a:cubicBezTo>
                  <a:pt x="3813313" y="3903366"/>
                  <a:pt x="3802269" y="3898949"/>
                  <a:pt x="3836504" y="3898949"/>
                </a:cubicBezTo>
                <a:cubicBezTo>
                  <a:pt x="3870739" y="3898949"/>
                  <a:pt x="3959087" y="3904471"/>
                  <a:pt x="3988904" y="3905575"/>
                </a:cubicBezTo>
                <a:cubicBezTo>
                  <a:pt x="4018721" y="3906679"/>
                  <a:pt x="4015409" y="3905575"/>
                  <a:pt x="4015409" y="3905575"/>
                </a:cubicBezTo>
              </a:path>
            </a:pathLst>
          </a:custGeom>
          <a:noFill/>
          <a:ln w="762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973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7640"/>
            <a:ext cx="4724400" cy="56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16200" y="71832"/>
            <a:ext cx="768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Models: Demographic Singularity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62000" y="1658640"/>
            <a:ext cx="38862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Assumption,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that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the population by the end of the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21</a:t>
            </a:r>
            <a:r>
              <a:rPr kumimoji="0" lang="en-US" sz="2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century is 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sustainable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with </a:t>
            </a:r>
            <a:r>
              <a:rPr lang="en-US" sz="2800" dirty="0" smtClean="0">
                <a:latin typeface="+mj-lt"/>
              </a:rPr>
              <a:t>advanced </a:t>
            </a:r>
            <a:r>
              <a:rPr lang="en-US" sz="2800" dirty="0" smtClean="0">
                <a:latin typeface="+mj-lt"/>
              </a:rPr>
              <a:t>technology. </a:t>
            </a:r>
            <a:br>
              <a:rPr lang="en-US" sz="2800" dirty="0" smtClean="0">
                <a:latin typeface="+mj-lt"/>
              </a:rPr>
            </a:br>
            <a:r>
              <a:rPr lang="en-US" sz="2800" dirty="0" smtClean="0">
                <a:latin typeface="+mj-lt"/>
              </a:rPr>
              <a:t>A new 10-15 billion world </a:t>
            </a:r>
            <a:br>
              <a:rPr lang="en-US" sz="2800" dirty="0" smtClean="0">
                <a:latin typeface="+mj-lt"/>
              </a:rPr>
            </a:br>
            <a:r>
              <a:rPr lang="en-US" sz="2800" dirty="0" smtClean="0">
                <a:latin typeface="+mj-lt"/>
              </a:rPr>
              <a:t>will emerge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Freeform 1"/>
          <p:cNvSpPr/>
          <p:nvPr/>
        </p:nvSpPr>
        <p:spPr bwMode="auto">
          <a:xfrm>
            <a:off x="4896678" y="967409"/>
            <a:ext cx="4075044" cy="622852"/>
          </a:xfrm>
          <a:custGeom>
            <a:avLst/>
            <a:gdLst>
              <a:gd name="connsiteX0" fmla="*/ 0 w 4075044"/>
              <a:gd name="connsiteY0" fmla="*/ 622852 h 622852"/>
              <a:gd name="connsiteX1" fmla="*/ 39757 w 4075044"/>
              <a:gd name="connsiteY1" fmla="*/ 510208 h 622852"/>
              <a:gd name="connsiteX2" fmla="*/ 119270 w 4075044"/>
              <a:gd name="connsiteY2" fmla="*/ 417443 h 622852"/>
              <a:gd name="connsiteX3" fmla="*/ 218661 w 4075044"/>
              <a:gd name="connsiteY3" fmla="*/ 377687 h 622852"/>
              <a:gd name="connsiteX4" fmla="*/ 291548 w 4075044"/>
              <a:gd name="connsiteY4" fmla="*/ 371061 h 622852"/>
              <a:gd name="connsiteX5" fmla="*/ 404192 w 4075044"/>
              <a:gd name="connsiteY5" fmla="*/ 324678 h 622852"/>
              <a:gd name="connsiteX6" fmla="*/ 510209 w 4075044"/>
              <a:gd name="connsiteY6" fmla="*/ 278295 h 622852"/>
              <a:gd name="connsiteX7" fmla="*/ 775252 w 4075044"/>
              <a:gd name="connsiteY7" fmla="*/ 205408 h 622852"/>
              <a:gd name="connsiteX8" fmla="*/ 1027044 w 4075044"/>
              <a:gd name="connsiteY8" fmla="*/ 218661 h 622852"/>
              <a:gd name="connsiteX9" fmla="*/ 1212574 w 4075044"/>
              <a:gd name="connsiteY9" fmla="*/ 284921 h 622852"/>
              <a:gd name="connsiteX10" fmla="*/ 1437861 w 4075044"/>
              <a:gd name="connsiteY10" fmla="*/ 344556 h 622852"/>
              <a:gd name="connsiteX11" fmla="*/ 1702905 w 4075044"/>
              <a:gd name="connsiteY11" fmla="*/ 384313 h 622852"/>
              <a:gd name="connsiteX12" fmla="*/ 1855305 w 4075044"/>
              <a:gd name="connsiteY12" fmla="*/ 331304 h 622852"/>
              <a:gd name="connsiteX13" fmla="*/ 2054087 w 4075044"/>
              <a:gd name="connsiteY13" fmla="*/ 258417 h 622852"/>
              <a:gd name="connsiteX14" fmla="*/ 2173357 w 4075044"/>
              <a:gd name="connsiteY14" fmla="*/ 212034 h 622852"/>
              <a:gd name="connsiteX15" fmla="*/ 2279374 w 4075044"/>
              <a:gd name="connsiteY15" fmla="*/ 192156 h 622852"/>
              <a:gd name="connsiteX16" fmla="*/ 2378765 w 4075044"/>
              <a:gd name="connsiteY16" fmla="*/ 192156 h 622852"/>
              <a:gd name="connsiteX17" fmla="*/ 2478157 w 4075044"/>
              <a:gd name="connsiteY17" fmla="*/ 238539 h 622852"/>
              <a:gd name="connsiteX18" fmla="*/ 2663687 w 4075044"/>
              <a:gd name="connsiteY18" fmla="*/ 284921 h 622852"/>
              <a:gd name="connsiteX19" fmla="*/ 2736574 w 4075044"/>
              <a:gd name="connsiteY19" fmla="*/ 298174 h 622852"/>
              <a:gd name="connsiteX20" fmla="*/ 2842592 w 4075044"/>
              <a:gd name="connsiteY20" fmla="*/ 304800 h 622852"/>
              <a:gd name="connsiteX21" fmla="*/ 3014870 w 4075044"/>
              <a:gd name="connsiteY21" fmla="*/ 304800 h 622852"/>
              <a:gd name="connsiteX22" fmla="*/ 3147392 w 4075044"/>
              <a:gd name="connsiteY22" fmla="*/ 251791 h 622852"/>
              <a:gd name="connsiteX23" fmla="*/ 3260035 w 4075044"/>
              <a:gd name="connsiteY23" fmla="*/ 212034 h 622852"/>
              <a:gd name="connsiteX24" fmla="*/ 3392557 w 4075044"/>
              <a:gd name="connsiteY24" fmla="*/ 172278 h 622852"/>
              <a:gd name="connsiteX25" fmla="*/ 3571461 w 4075044"/>
              <a:gd name="connsiteY25" fmla="*/ 125895 h 622852"/>
              <a:gd name="connsiteX26" fmla="*/ 3611218 w 4075044"/>
              <a:gd name="connsiteY26" fmla="*/ 119269 h 622852"/>
              <a:gd name="connsiteX27" fmla="*/ 3710609 w 4075044"/>
              <a:gd name="connsiteY27" fmla="*/ 99391 h 622852"/>
              <a:gd name="connsiteX28" fmla="*/ 3962400 w 4075044"/>
              <a:gd name="connsiteY28" fmla="*/ 72887 h 622852"/>
              <a:gd name="connsiteX29" fmla="*/ 4075044 w 4075044"/>
              <a:gd name="connsiteY29" fmla="*/ 0 h 622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075044" h="622852">
                <a:moveTo>
                  <a:pt x="0" y="622852"/>
                </a:moveTo>
                <a:cubicBezTo>
                  <a:pt x="9939" y="583647"/>
                  <a:pt x="19879" y="544443"/>
                  <a:pt x="39757" y="510208"/>
                </a:cubicBezTo>
                <a:cubicBezTo>
                  <a:pt x="59635" y="475973"/>
                  <a:pt x="89453" y="439530"/>
                  <a:pt x="119270" y="417443"/>
                </a:cubicBezTo>
                <a:cubicBezTo>
                  <a:pt x="149087" y="395356"/>
                  <a:pt x="189948" y="385417"/>
                  <a:pt x="218661" y="377687"/>
                </a:cubicBezTo>
                <a:cubicBezTo>
                  <a:pt x="247374" y="369957"/>
                  <a:pt x="260626" y="379896"/>
                  <a:pt x="291548" y="371061"/>
                </a:cubicBezTo>
                <a:cubicBezTo>
                  <a:pt x="322470" y="362226"/>
                  <a:pt x="367749" y="340139"/>
                  <a:pt x="404192" y="324678"/>
                </a:cubicBezTo>
                <a:cubicBezTo>
                  <a:pt x="440636" y="309217"/>
                  <a:pt x="448366" y="298173"/>
                  <a:pt x="510209" y="278295"/>
                </a:cubicBezTo>
                <a:cubicBezTo>
                  <a:pt x="572052" y="258417"/>
                  <a:pt x="689113" y="215347"/>
                  <a:pt x="775252" y="205408"/>
                </a:cubicBezTo>
                <a:cubicBezTo>
                  <a:pt x="861391" y="195469"/>
                  <a:pt x="954157" y="205409"/>
                  <a:pt x="1027044" y="218661"/>
                </a:cubicBezTo>
                <a:cubicBezTo>
                  <a:pt x="1099931" y="231913"/>
                  <a:pt x="1144105" y="263939"/>
                  <a:pt x="1212574" y="284921"/>
                </a:cubicBezTo>
                <a:cubicBezTo>
                  <a:pt x="1281043" y="305903"/>
                  <a:pt x="1356139" y="327991"/>
                  <a:pt x="1437861" y="344556"/>
                </a:cubicBezTo>
                <a:cubicBezTo>
                  <a:pt x="1519583" y="361121"/>
                  <a:pt x="1633331" y="386522"/>
                  <a:pt x="1702905" y="384313"/>
                </a:cubicBezTo>
                <a:cubicBezTo>
                  <a:pt x="1772479" y="382104"/>
                  <a:pt x="1855305" y="331304"/>
                  <a:pt x="1855305" y="331304"/>
                </a:cubicBezTo>
                <a:lnTo>
                  <a:pt x="2054087" y="258417"/>
                </a:lnTo>
                <a:cubicBezTo>
                  <a:pt x="2107096" y="238539"/>
                  <a:pt x="2135809" y="223077"/>
                  <a:pt x="2173357" y="212034"/>
                </a:cubicBezTo>
                <a:cubicBezTo>
                  <a:pt x="2210905" y="200990"/>
                  <a:pt x="2245139" y="195469"/>
                  <a:pt x="2279374" y="192156"/>
                </a:cubicBezTo>
                <a:cubicBezTo>
                  <a:pt x="2313609" y="188843"/>
                  <a:pt x="2345635" y="184426"/>
                  <a:pt x="2378765" y="192156"/>
                </a:cubicBezTo>
                <a:cubicBezTo>
                  <a:pt x="2411895" y="199886"/>
                  <a:pt x="2430670" y="223078"/>
                  <a:pt x="2478157" y="238539"/>
                </a:cubicBezTo>
                <a:cubicBezTo>
                  <a:pt x="2525644" y="254000"/>
                  <a:pt x="2620618" y="274982"/>
                  <a:pt x="2663687" y="284921"/>
                </a:cubicBezTo>
                <a:cubicBezTo>
                  <a:pt x="2706756" y="294860"/>
                  <a:pt x="2706757" y="294861"/>
                  <a:pt x="2736574" y="298174"/>
                </a:cubicBezTo>
                <a:cubicBezTo>
                  <a:pt x="2766391" y="301487"/>
                  <a:pt x="2796209" y="303696"/>
                  <a:pt x="2842592" y="304800"/>
                </a:cubicBezTo>
                <a:cubicBezTo>
                  <a:pt x="2888975" y="305904"/>
                  <a:pt x="2964070" y="313635"/>
                  <a:pt x="3014870" y="304800"/>
                </a:cubicBezTo>
                <a:cubicBezTo>
                  <a:pt x="3065670" y="295965"/>
                  <a:pt x="3106531" y="267252"/>
                  <a:pt x="3147392" y="251791"/>
                </a:cubicBezTo>
                <a:cubicBezTo>
                  <a:pt x="3188253" y="236330"/>
                  <a:pt x="3219174" y="225286"/>
                  <a:pt x="3260035" y="212034"/>
                </a:cubicBezTo>
                <a:cubicBezTo>
                  <a:pt x="3300896" y="198782"/>
                  <a:pt x="3340653" y="186634"/>
                  <a:pt x="3392557" y="172278"/>
                </a:cubicBezTo>
                <a:cubicBezTo>
                  <a:pt x="3444461" y="157921"/>
                  <a:pt x="3535018" y="134730"/>
                  <a:pt x="3571461" y="125895"/>
                </a:cubicBezTo>
                <a:cubicBezTo>
                  <a:pt x="3607904" y="117060"/>
                  <a:pt x="3611218" y="119269"/>
                  <a:pt x="3611218" y="119269"/>
                </a:cubicBezTo>
                <a:cubicBezTo>
                  <a:pt x="3634409" y="114852"/>
                  <a:pt x="3652079" y="107121"/>
                  <a:pt x="3710609" y="99391"/>
                </a:cubicBezTo>
                <a:cubicBezTo>
                  <a:pt x="3769139" y="91661"/>
                  <a:pt x="3901661" y="89452"/>
                  <a:pt x="3962400" y="72887"/>
                </a:cubicBezTo>
                <a:cubicBezTo>
                  <a:pt x="4023139" y="56322"/>
                  <a:pt x="4052957" y="14356"/>
                  <a:pt x="4075044" y="0"/>
                </a:cubicBezTo>
              </a:path>
            </a:pathLst>
          </a:custGeom>
          <a:noFill/>
          <a:ln w="635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4909930" y="1118918"/>
            <a:ext cx="4101548" cy="810863"/>
          </a:xfrm>
          <a:custGeom>
            <a:avLst/>
            <a:gdLst>
              <a:gd name="connsiteX0" fmla="*/ 0 w 4101548"/>
              <a:gd name="connsiteY0" fmla="*/ 405082 h 810863"/>
              <a:gd name="connsiteX1" fmla="*/ 92766 w 4101548"/>
              <a:gd name="connsiteY1" fmla="*/ 246056 h 810863"/>
              <a:gd name="connsiteX2" fmla="*/ 238540 w 4101548"/>
              <a:gd name="connsiteY2" fmla="*/ 153291 h 810863"/>
              <a:gd name="connsiteX3" fmla="*/ 496957 w 4101548"/>
              <a:gd name="connsiteY3" fmla="*/ 34021 h 810863"/>
              <a:gd name="connsiteX4" fmla="*/ 715618 w 4101548"/>
              <a:gd name="connsiteY4" fmla="*/ 891 h 810863"/>
              <a:gd name="connsiteX5" fmla="*/ 1033670 w 4101548"/>
              <a:gd name="connsiteY5" fmla="*/ 60525 h 810863"/>
              <a:gd name="connsiteX6" fmla="*/ 1232453 w 4101548"/>
              <a:gd name="connsiteY6" fmla="*/ 232804 h 810863"/>
              <a:gd name="connsiteX7" fmla="*/ 1364974 w 4101548"/>
              <a:gd name="connsiteY7" fmla="*/ 371952 h 810863"/>
              <a:gd name="connsiteX8" fmla="*/ 1570383 w 4101548"/>
              <a:gd name="connsiteY8" fmla="*/ 630369 h 810863"/>
              <a:gd name="connsiteX9" fmla="*/ 1855305 w 4101548"/>
              <a:gd name="connsiteY9" fmla="*/ 789395 h 810863"/>
              <a:gd name="connsiteX10" fmla="*/ 2047461 w 4101548"/>
              <a:gd name="connsiteY10" fmla="*/ 809273 h 810863"/>
              <a:gd name="connsiteX11" fmla="*/ 2418522 w 4101548"/>
              <a:gd name="connsiteY11" fmla="*/ 789395 h 810863"/>
              <a:gd name="connsiteX12" fmla="*/ 2736574 w 4101548"/>
              <a:gd name="connsiteY12" fmla="*/ 709882 h 810863"/>
              <a:gd name="connsiteX13" fmla="*/ 2915479 w 4101548"/>
              <a:gd name="connsiteY13" fmla="*/ 617117 h 810863"/>
              <a:gd name="connsiteX14" fmla="*/ 3147392 w 4101548"/>
              <a:gd name="connsiteY14" fmla="*/ 550856 h 810863"/>
              <a:gd name="connsiteX15" fmla="*/ 3538331 w 4101548"/>
              <a:gd name="connsiteY15" fmla="*/ 451465 h 810863"/>
              <a:gd name="connsiteX16" fmla="*/ 3929270 w 4101548"/>
              <a:gd name="connsiteY16" fmla="*/ 279186 h 810863"/>
              <a:gd name="connsiteX17" fmla="*/ 4101548 w 4101548"/>
              <a:gd name="connsiteY17" fmla="*/ 232804 h 81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101548" h="810863">
                <a:moveTo>
                  <a:pt x="0" y="405082"/>
                </a:moveTo>
                <a:cubicBezTo>
                  <a:pt x="26504" y="346551"/>
                  <a:pt x="53009" y="288021"/>
                  <a:pt x="92766" y="246056"/>
                </a:cubicBezTo>
                <a:cubicBezTo>
                  <a:pt x="132523" y="204091"/>
                  <a:pt x="171175" y="188630"/>
                  <a:pt x="238540" y="153291"/>
                </a:cubicBezTo>
                <a:cubicBezTo>
                  <a:pt x="305905" y="117952"/>
                  <a:pt x="417444" y="59421"/>
                  <a:pt x="496957" y="34021"/>
                </a:cubicBezTo>
                <a:cubicBezTo>
                  <a:pt x="576470" y="8621"/>
                  <a:pt x="626166" y="-3526"/>
                  <a:pt x="715618" y="891"/>
                </a:cubicBezTo>
                <a:cubicBezTo>
                  <a:pt x="805070" y="5308"/>
                  <a:pt x="947531" y="21873"/>
                  <a:pt x="1033670" y="60525"/>
                </a:cubicBezTo>
                <a:cubicBezTo>
                  <a:pt x="1119809" y="99177"/>
                  <a:pt x="1177236" y="180900"/>
                  <a:pt x="1232453" y="232804"/>
                </a:cubicBezTo>
                <a:cubicBezTo>
                  <a:pt x="1287670" y="284708"/>
                  <a:pt x="1308652" y="305691"/>
                  <a:pt x="1364974" y="371952"/>
                </a:cubicBezTo>
                <a:cubicBezTo>
                  <a:pt x="1421296" y="438213"/>
                  <a:pt x="1488661" y="560795"/>
                  <a:pt x="1570383" y="630369"/>
                </a:cubicBezTo>
                <a:cubicBezTo>
                  <a:pt x="1652105" y="699943"/>
                  <a:pt x="1775792" y="759578"/>
                  <a:pt x="1855305" y="789395"/>
                </a:cubicBezTo>
                <a:cubicBezTo>
                  <a:pt x="1934818" y="819212"/>
                  <a:pt x="1953592" y="809273"/>
                  <a:pt x="2047461" y="809273"/>
                </a:cubicBezTo>
                <a:cubicBezTo>
                  <a:pt x="2141330" y="809273"/>
                  <a:pt x="2303670" y="805960"/>
                  <a:pt x="2418522" y="789395"/>
                </a:cubicBezTo>
                <a:cubicBezTo>
                  <a:pt x="2533374" y="772830"/>
                  <a:pt x="2653748" y="738595"/>
                  <a:pt x="2736574" y="709882"/>
                </a:cubicBezTo>
                <a:cubicBezTo>
                  <a:pt x="2819400" y="681169"/>
                  <a:pt x="2847009" y="643621"/>
                  <a:pt x="2915479" y="617117"/>
                </a:cubicBezTo>
                <a:cubicBezTo>
                  <a:pt x="2983949" y="590613"/>
                  <a:pt x="3043583" y="578465"/>
                  <a:pt x="3147392" y="550856"/>
                </a:cubicBezTo>
                <a:cubicBezTo>
                  <a:pt x="3251201" y="523247"/>
                  <a:pt x="3408018" y="496743"/>
                  <a:pt x="3538331" y="451465"/>
                </a:cubicBezTo>
                <a:cubicBezTo>
                  <a:pt x="3668644" y="406187"/>
                  <a:pt x="3835401" y="315629"/>
                  <a:pt x="3929270" y="279186"/>
                </a:cubicBezTo>
                <a:cubicBezTo>
                  <a:pt x="4023140" y="242742"/>
                  <a:pt x="4090505" y="271456"/>
                  <a:pt x="4101548" y="232804"/>
                </a:cubicBezTo>
              </a:path>
            </a:pathLst>
          </a:custGeom>
          <a:noFill/>
          <a:ln w="635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863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724400" cy="56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16200" y="71832"/>
            <a:ext cx="768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Models: </a:t>
            </a:r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Doomsday </a:t>
            </a:r>
            <a:r>
              <a:rPr lang="en-US" altLang="en-US" sz="3400" b="1" smtClean="0">
                <a:solidFill>
                  <a:schemeClr val="tx2"/>
                </a:solidFill>
                <a:latin typeface="Arial Narrow" pitchFamily="34" charset="0"/>
              </a:rPr>
              <a:t>/ “Nuclear Winter”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762000" y="1447800"/>
            <a:ext cx="38862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Assumption,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that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 population by the end of </a:t>
            </a:r>
            <a:b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 21</a:t>
            </a:r>
            <a:r>
              <a:rPr kumimoji="0" lang="en-US" sz="2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st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century is 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unsustainable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and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will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be 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corrected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to some 2 to 3 billion b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y </a:t>
            </a:r>
            <a:r>
              <a:rPr lang="en-US" sz="2800" dirty="0" smtClean="0">
                <a:latin typeface="+mj-lt"/>
              </a:rPr>
              <a:t>various 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constraints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4876800" y="1211311"/>
            <a:ext cx="4025329" cy="3828974"/>
          </a:xfrm>
          <a:custGeom>
            <a:avLst/>
            <a:gdLst>
              <a:gd name="connsiteX0" fmla="*/ 0 w 4025329"/>
              <a:gd name="connsiteY0" fmla="*/ 113906 h 3828974"/>
              <a:gd name="connsiteX1" fmla="*/ 92765 w 4025329"/>
              <a:gd name="connsiteY1" fmla="*/ 27767 h 3828974"/>
              <a:gd name="connsiteX2" fmla="*/ 205409 w 4025329"/>
              <a:gd name="connsiteY2" fmla="*/ 1263 h 3828974"/>
              <a:gd name="connsiteX3" fmla="*/ 304800 w 4025329"/>
              <a:gd name="connsiteY3" fmla="*/ 60898 h 3828974"/>
              <a:gd name="connsiteX4" fmla="*/ 390939 w 4025329"/>
              <a:gd name="connsiteY4" fmla="*/ 186793 h 3828974"/>
              <a:gd name="connsiteX5" fmla="*/ 417444 w 4025329"/>
              <a:gd name="connsiteY5" fmla="*/ 352446 h 3828974"/>
              <a:gd name="connsiteX6" fmla="*/ 450574 w 4025329"/>
              <a:gd name="connsiteY6" fmla="*/ 730132 h 3828974"/>
              <a:gd name="connsiteX7" fmla="*/ 490331 w 4025329"/>
              <a:gd name="connsiteY7" fmla="*/ 1213837 h 3828974"/>
              <a:gd name="connsiteX8" fmla="*/ 523461 w 4025329"/>
              <a:gd name="connsiteY8" fmla="*/ 1525263 h 3828974"/>
              <a:gd name="connsiteX9" fmla="*/ 762000 w 4025329"/>
              <a:gd name="connsiteY9" fmla="*/ 2545680 h 3828974"/>
              <a:gd name="connsiteX10" fmla="*/ 1027044 w 4025329"/>
              <a:gd name="connsiteY10" fmla="*/ 2731211 h 3828974"/>
              <a:gd name="connsiteX11" fmla="*/ 1298713 w 4025329"/>
              <a:gd name="connsiteY11" fmla="*/ 3075767 h 3828974"/>
              <a:gd name="connsiteX12" fmla="*/ 1477618 w 4025329"/>
              <a:gd name="connsiteY12" fmla="*/ 3188411 h 3828974"/>
              <a:gd name="connsiteX13" fmla="*/ 1696278 w 4025329"/>
              <a:gd name="connsiteY13" fmla="*/ 3301054 h 3828974"/>
              <a:gd name="connsiteX14" fmla="*/ 1954696 w 4025329"/>
              <a:gd name="connsiteY14" fmla="*/ 3605854 h 3828974"/>
              <a:gd name="connsiteX15" fmla="*/ 2279374 w 4025329"/>
              <a:gd name="connsiteY15" fmla="*/ 3579350 h 3828974"/>
              <a:gd name="connsiteX16" fmla="*/ 2670313 w 4025329"/>
              <a:gd name="connsiteY16" fmla="*/ 3407072 h 3828974"/>
              <a:gd name="connsiteX17" fmla="*/ 2822713 w 4025329"/>
              <a:gd name="connsiteY17" fmla="*/ 3486585 h 3828974"/>
              <a:gd name="connsiteX18" fmla="*/ 2882348 w 4025329"/>
              <a:gd name="connsiteY18" fmla="*/ 3685367 h 3828974"/>
              <a:gd name="connsiteX19" fmla="*/ 3213652 w 4025329"/>
              <a:gd name="connsiteY19" fmla="*/ 3466706 h 3828974"/>
              <a:gd name="connsiteX20" fmla="*/ 3379305 w 4025329"/>
              <a:gd name="connsiteY20" fmla="*/ 3307680 h 3828974"/>
              <a:gd name="connsiteX21" fmla="*/ 3584713 w 4025329"/>
              <a:gd name="connsiteY21" fmla="*/ 3387193 h 3828974"/>
              <a:gd name="connsiteX22" fmla="*/ 3644348 w 4025329"/>
              <a:gd name="connsiteY22" fmla="*/ 3479959 h 3828974"/>
              <a:gd name="connsiteX23" fmla="*/ 3703983 w 4025329"/>
              <a:gd name="connsiteY23" fmla="*/ 3566098 h 3828974"/>
              <a:gd name="connsiteX24" fmla="*/ 3829878 w 4025329"/>
              <a:gd name="connsiteY24" fmla="*/ 3585976 h 3828974"/>
              <a:gd name="connsiteX25" fmla="*/ 3869635 w 4025329"/>
              <a:gd name="connsiteY25" fmla="*/ 3592602 h 3828974"/>
              <a:gd name="connsiteX26" fmla="*/ 3829878 w 4025329"/>
              <a:gd name="connsiteY26" fmla="*/ 3579350 h 3828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25329" h="3828974">
                <a:moveTo>
                  <a:pt x="0" y="113906"/>
                </a:moveTo>
                <a:cubicBezTo>
                  <a:pt x="29265" y="80223"/>
                  <a:pt x="58530" y="46541"/>
                  <a:pt x="92765" y="27767"/>
                </a:cubicBezTo>
                <a:cubicBezTo>
                  <a:pt x="127000" y="8993"/>
                  <a:pt x="170070" y="-4259"/>
                  <a:pt x="205409" y="1263"/>
                </a:cubicBezTo>
                <a:cubicBezTo>
                  <a:pt x="240748" y="6785"/>
                  <a:pt x="273878" y="29976"/>
                  <a:pt x="304800" y="60898"/>
                </a:cubicBezTo>
                <a:cubicBezTo>
                  <a:pt x="335722" y="91820"/>
                  <a:pt x="372165" y="138202"/>
                  <a:pt x="390939" y="186793"/>
                </a:cubicBezTo>
                <a:cubicBezTo>
                  <a:pt x="409713" y="235384"/>
                  <a:pt x="407505" y="261889"/>
                  <a:pt x="417444" y="352446"/>
                </a:cubicBezTo>
                <a:cubicBezTo>
                  <a:pt x="427383" y="443003"/>
                  <a:pt x="438426" y="586567"/>
                  <a:pt x="450574" y="730132"/>
                </a:cubicBezTo>
                <a:cubicBezTo>
                  <a:pt x="462722" y="873697"/>
                  <a:pt x="478183" y="1081315"/>
                  <a:pt x="490331" y="1213837"/>
                </a:cubicBezTo>
                <a:cubicBezTo>
                  <a:pt x="502479" y="1346359"/>
                  <a:pt x="478183" y="1303289"/>
                  <a:pt x="523461" y="1525263"/>
                </a:cubicBezTo>
                <a:cubicBezTo>
                  <a:pt x="568739" y="1747237"/>
                  <a:pt x="678070" y="2344689"/>
                  <a:pt x="762000" y="2545680"/>
                </a:cubicBezTo>
                <a:cubicBezTo>
                  <a:pt x="845931" y="2746671"/>
                  <a:pt x="937592" y="2642863"/>
                  <a:pt x="1027044" y="2731211"/>
                </a:cubicBezTo>
                <a:cubicBezTo>
                  <a:pt x="1116496" y="2819559"/>
                  <a:pt x="1223617" y="2999567"/>
                  <a:pt x="1298713" y="3075767"/>
                </a:cubicBezTo>
                <a:cubicBezTo>
                  <a:pt x="1373809" y="3151967"/>
                  <a:pt x="1411357" y="3150863"/>
                  <a:pt x="1477618" y="3188411"/>
                </a:cubicBezTo>
                <a:cubicBezTo>
                  <a:pt x="1543879" y="3225959"/>
                  <a:pt x="1616765" y="3231480"/>
                  <a:pt x="1696278" y="3301054"/>
                </a:cubicBezTo>
                <a:cubicBezTo>
                  <a:pt x="1775791" y="3370628"/>
                  <a:pt x="1857513" y="3559471"/>
                  <a:pt x="1954696" y="3605854"/>
                </a:cubicBezTo>
                <a:cubicBezTo>
                  <a:pt x="2051879" y="3652237"/>
                  <a:pt x="2160105" y="3612480"/>
                  <a:pt x="2279374" y="3579350"/>
                </a:cubicBezTo>
                <a:cubicBezTo>
                  <a:pt x="2398643" y="3546220"/>
                  <a:pt x="2579757" y="3422533"/>
                  <a:pt x="2670313" y="3407072"/>
                </a:cubicBezTo>
                <a:cubicBezTo>
                  <a:pt x="2760869" y="3391611"/>
                  <a:pt x="2787374" y="3440203"/>
                  <a:pt x="2822713" y="3486585"/>
                </a:cubicBezTo>
                <a:cubicBezTo>
                  <a:pt x="2858052" y="3532967"/>
                  <a:pt x="2817191" y="3688680"/>
                  <a:pt x="2882348" y="3685367"/>
                </a:cubicBezTo>
                <a:cubicBezTo>
                  <a:pt x="2947505" y="3682054"/>
                  <a:pt x="3130826" y="3529654"/>
                  <a:pt x="3213652" y="3466706"/>
                </a:cubicBezTo>
                <a:cubicBezTo>
                  <a:pt x="3296478" y="3403758"/>
                  <a:pt x="3317462" y="3320932"/>
                  <a:pt x="3379305" y="3307680"/>
                </a:cubicBezTo>
                <a:cubicBezTo>
                  <a:pt x="3441148" y="3294428"/>
                  <a:pt x="3540539" y="3358480"/>
                  <a:pt x="3584713" y="3387193"/>
                </a:cubicBezTo>
                <a:cubicBezTo>
                  <a:pt x="3628887" y="3415906"/>
                  <a:pt x="3624470" y="3450142"/>
                  <a:pt x="3644348" y="3479959"/>
                </a:cubicBezTo>
                <a:cubicBezTo>
                  <a:pt x="3664226" y="3509777"/>
                  <a:pt x="3673061" y="3548429"/>
                  <a:pt x="3703983" y="3566098"/>
                </a:cubicBezTo>
                <a:cubicBezTo>
                  <a:pt x="3734905" y="3583767"/>
                  <a:pt x="3829878" y="3585976"/>
                  <a:pt x="3829878" y="3585976"/>
                </a:cubicBezTo>
                <a:cubicBezTo>
                  <a:pt x="3857487" y="3590393"/>
                  <a:pt x="3869635" y="3593706"/>
                  <a:pt x="3869635" y="3592602"/>
                </a:cubicBezTo>
                <a:cubicBezTo>
                  <a:pt x="3869635" y="3591498"/>
                  <a:pt x="4245113" y="4133733"/>
                  <a:pt x="3829878" y="3579350"/>
                </a:cubicBezTo>
              </a:path>
            </a:pathLst>
          </a:custGeom>
          <a:noFill/>
          <a:ln w="63500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4886739" y="1309155"/>
            <a:ext cx="4015518" cy="4038897"/>
          </a:xfrm>
          <a:custGeom>
            <a:avLst/>
            <a:gdLst>
              <a:gd name="connsiteX0" fmla="*/ 0 w 4015518"/>
              <a:gd name="connsiteY0" fmla="*/ 29315 h 4038897"/>
              <a:gd name="connsiteX1" fmla="*/ 86139 w 4015518"/>
              <a:gd name="connsiteY1" fmla="*/ 2810 h 4038897"/>
              <a:gd name="connsiteX2" fmla="*/ 231913 w 4015518"/>
              <a:gd name="connsiteY2" fmla="*/ 88949 h 4038897"/>
              <a:gd name="connsiteX3" fmla="*/ 245165 w 4015518"/>
              <a:gd name="connsiteY3" fmla="*/ 281106 h 4038897"/>
              <a:gd name="connsiteX4" fmla="*/ 278296 w 4015518"/>
              <a:gd name="connsiteY4" fmla="*/ 486515 h 4038897"/>
              <a:gd name="connsiteX5" fmla="*/ 278296 w 4015518"/>
              <a:gd name="connsiteY5" fmla="*/ 678671 h 4038897"/>
              <a:gd name="connsiteX6" fmla="*/ 291548 w 4015518"/>
              <a:gd name="connsiteY6" fmla="*/ 850949 h 4038897"/>
              <a:gd name="connsiteX7" fmla="*/ 318052 w 4015518"/>
              <a:gd name="connsiteY7" fmla="*/ 1122619 h 4038897"/>
              <a:gd name="connsiteX8" fmla="*/ 357809 w 4015518"/>
              <a:gd name="connsiteY8" fmla="*/ 1858115 h 4038897"/>
              <a:gd name="connsiteX9" fmla="*/ 364435 w 4015518"/>
              <a:gd name="connsiteY9" fmla="*/ 2302062 h 4038897"/>
              <a:gd name="connsiteX10" fmla="*/ 430696 w 4015518"/>
              <a:gd name="connsiteY10" fmla="*/ 3037558 h 4038897"/>
              <a:gd name="connsiteX11" fmla="*/ 556591 w 4015518"/>
              <a:gd name="connsiteY11" fmla="*/ 3461628 h 4038897"/>
              <a:gd name="connsiteX12" fmla="*/ 768626 w 4015518"/>
              <a:gd name="connsiteY12" fmla="*/ 3647158 h 4038897"/>
              <a:gd name="connsiteX13" fmla="*/ 960783 w 4015518"/>
              <a:gd name="connsiteY13" fmla="*/ 3739923 h 4038897"/>
              <a:gd name="connsiteX14" fmla="*/ 1272209 w 4015518"/>
              <a:gd name="connsiteY14" fmla="*/ 3773054 h 4038897"/>
              <a:gd name="connsiteX15" fmla="*/ 1577009 w 4015518"/>
              <a:gd name="connsiteY15" fmla="*/ 3713419 h 4038897"/>
              <a:gd name="connsiteX16" fmla="*/ 1749287 w 4015518"/>
              <a:gd name="connsiteY16" fmla="*/ 3580897 h 4038897"/>
              <a:gd name="connsiteX17" fmla="*/ 1941444 w 4015518"/>
              <a:gd name="connsiteY17" fmla="*/ 3501384 h 4038897"/>
              <a:gd name="connsiteX18" fmla="*/ 2054087 w 4015518"/>
              <a:gd name="connsiteY18" fmla="*/ 3468254 h 4038897"/>
              <a:gd name="connsiteX19" fmla="*/ 2252870 w 4015518"/>
              <a:gd name="connsiteY19" fmla="*/ 3494758 h 4038897"/>
              <a:gd name="connsiteX20" fmla="*/ 2438400 w 4015518"/>
              <a:gd name="connsiteY20" fmla="*/ 3587523 h 4038897"/>
              <a:gd name="connsiteX21" fmla="*/ 2524539 w 4015518"/>
              <a:gd name="connsiteY21" fmla="*/ 3680288 h 4038897"/>
              <a:gd name="connsiteX22" fmla="*/ 2584174 w 4015518"/>
              <a:gd name="connsiteY22" fmla="*/ 3766428 h 4038897"/>
              <a:gd name="connsiteX23" fmla="*/ 2630557 w 4015518"/>
              <a:gd name="connsiteY23" fmla="*/ 3812810 h 4038897"/>
              <a:gd name="connsiteX24" fmla="*/ 2782957 w 4015518"/>
              <a:gd name="connsiteY24" fmla="*/ 3905575 h 4038897"/>
              <a:gd name="connsiteX25" fmla="*/ 2994991 w 4015518"/>
              <a:gd name="connsiteY25" fmla="*/ 4004967 h 4038897"/>
              <a:gd name="connsiteX26" fmla="*/ 3246783 w 4015518"/>
              <a:gd name="connsiteY26" fmla="*/ 4038097 h 4038897"/>
              <a:gd name="connsiteX27" fmla="*/ 3339548 w 4015518"/>
              <a:gd name="connsiteY27" fmla="*/ 4018219 h 4038897"/>
              <a:gd name="connsiteX28" fmla="*/ 3657600 w 4015518"/>
              <a:gd name="connsiteY28" fmla="*/ 3912202 h 4038897"/>
              <a:gd name="connsiteX29" fmla="*/ 3783496 w 4015518"/>
              <a:gd name="connsiteY29" fmla="*/ 3905575 h 4038897"/>
              <a:gd name="connsiteX30" fmla="*/ 3836504 w 4015518"/>
              <a:gd name="connsiteY30" fmla="*/ 3898949 h 4038897"/>
              <a:gd name="connsiteX31" fmla="*/ 3988904 w 4015518"/>
              <a:gd name="connsiteY31" fmla="*/ 3905575 h 4038897"/>
              <a:gd name="connsiteX32" fmla="*/ 4015409 w 4015518"/>
              <a:gd name="connsiteY32" fmla="*/ 3905575 h 403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4015518" h="4038897">
                <a:moveTo>
                  <a:pt x="0" y="29315"/>
                </a:moveTo>
                <a:cubicBezTo>
                  <a:pt x="23743" y="11093"/>
                  <a:pt x="47487" y="-7129"/>
                  <a:pt x="86139" y="2810"/>
                </a:cubicBezTo>
                <a:cubicBezTo>
                  <a:pt x="124791" y="12749"/>
                  <a:pt x="205409" y="42566"/>
                  <a:pt x="231913" y="88949"/>
                </a:cubicBezTo>
                <a:cubicBezTo>
                  <a:pt x="258417" y="135332"/>
                  <a:pt x="237435" y="214845"/>
                  <a:pt x="245165" y="281106"/>
                </a:cubicBezTo>
                <a:cubicBezTo>
                  <a:pt x="252895" y="347367"/>
                  <a:pt x="272774" y="420254"/>
                  <a:pt x="278296" y="486515"/>
                </a:cubicBezTo>
                <a:cubicBezTo>
                  <a:pt x="283818" y="552776"/>
                  <a:pt x="276087" y="617932"/>
                  <a:pt x="278296" y="678671"/>
                </a:cubicBezTo>
                <a:cubicBezTo>
                  <a:pt x="280505" y="739410"/>
                  <a:pt x="284922" y="776958"/>
                  <a:pt x="291548" y="850949"/>
                </a:cubicBezTo>
                <a:cubicBezTo>
                  <a:pt x="298174" y="924940"/>
                  <a:pt x="307009" y="954758"/>
                  <a:pt x="318052" y="1122619"/>
                </a:cubicBezTo>
                <a:cubicBezTo>
                  <a:pt x="329096" y="1290480"/>
                  <a:pt x="350079" y="1661541"/>
                  <a:pt x="357809" y="1858115"/>
                </a:cubicBezTo>
                <a:cubicBezTo>
                  <a:pt x="365540" y="2054689"/>
                  <a:pt x="352287" y="2105488"/>
                  <a:pt x="364435" y="2302062"/>
                </a:cubicBezTo>
                <a:cubicBezTo>
                  <a:pt x="376583" y="2498636"/>
                  <a:pt x="398670" y="2844297"/>
                  <a:pt x="430696" y="3037558"/>
                </a:cubicBezTo>
                <a:cubicBezTo>
                  <a:pt x="462722" y="3230819"/>
                  <a:pt x="500269" y="3360028"/>
                  <a:pt x="556591" y="3461628"/>
                </a:cubicBezTo>
                <a:cubicBezTo>
                  <a:pt x="612913" y="3563228"/>
                  <a:pt x="701261" y="3600776"/>
                  <a:pt x="768626" y="3647158"/>
                </a:cubicBezTo>
                <a:cubicBezTo>
                  <a:pt x="835991" y="3693541"/>
                  <a:pt x="876853" y="3718940"/>
                  <a:pt x="960783" y="3739923"/>
                </a:cubicBezTo>
                <a:cubicBezTo>
                  <a:pt x="1044713" y="3760906"/>
                  <a:pt x="1169505" y="3777471"/>
                  <a:pt x="1272209" y="3773054"/>
                </a:cubicBezTo>
                <a:cubicBezTo>
                  <a:pt x="1374913" y="3768637"/>
                  <a:pt x="1497496" y="3745445"/>
                  <a:pt x="1577009" y="3713419"/>
                </a:cubicBezTo>
                <a:cubicBezTo>
                  <a:pt x="1656522" y="3681393"/>
                  <a:pt x="1688548" y="3616236"/>
                  <a:pt x="1749287" y="3580897"/>
                </a:cubicBezTo>
                <a:cubicBezTo>
                  <a:pt x="1810026" y="3545558"/>
                  <a:pt x="1890644" y="3520158"/>
                  <a:pt x="1941444" y="3501384"/>
                </a:cubicBezTo>
                <a:cubicBezTo>
                  <a:pt x="1992244" y="3482610"/>
                  <a:pt x="2002183" y="3469358"/>
                  <a:pt x="2054087" y="3468254"/>
                </a:cubicBezTo>
                <a:cubicBezTo>
                  <a:pt x="2105991" y="3467150"/>
                  <a:pt x="2188818" y="3474880"/>
                  <a:pt x="2252870" y="3494758"/>
                </a:cubicBezTo>
                <a:cubicBezTo>
                  <a:pt x="2316922" y="3514636"/>
                  <a:pt x="2393122" y="3556601"/>
                  <a:pt x="2438400" y="3587523"/>
                </a:cubicBezTo>
                <a:cubicBezTo>
                  <a:pt x="2483678" y="3618445"/>
                  <a:pt x="2500243" y="3650471"/>
                  <a:pt x="2524539" y="3680288"/>
                </a:cubicBezTo>
                <a:cubicBezTo>
                  <a:pt x="2548835" y="3710105"/>
                  <a:pt x="2566504" y="3744341"/>
                  <a:pt x="2584174" y="3766428"/>
                </a:cubicBezTo>
                <a:cubicBezTo>
                  <a:pt x="2601844" y="3788515"/>
                  <a:pt x="2597427" y="3789619"/>
                  <a:pt x="2630557" y="3812810"/>
                </a:cubicBezTo>
                <a:cubicBezTo>
                  <a:pt x="2663687" y="3836001"/>
                  <a:pt x="2722218" y="3873549"/>
                  <a:pt x="2782957" y="3905575"/>
                </a:cubicBezTo>
                <a:cubicBezTo>
                  <a:pt x="2843696" y="3937601"/>
                  <a:pt x="2917687" y="3982880"/>
                  <a:pt x="2994991" y="4004967"/>
                </a:cubicBezTo>
                <a:cubicBezTo>
                  <a:pt x="3072295" y="4027054"/>
                  <a:pt x="3189357" y="4035888"/>
                  <a:pt x="3246783" y="4038097"/>
                </a:cubicBezTo>
                <a:cubicBezTo>
                  <a:pt x="3304209" y="4040306"/>
                  <a:pt x="3271079" y="4039201"/>
                  <a:pt x="3339548" y="4018219"/>
                </a:cubicBezTo>
                <a:cubicBezTo>
                  <a:pt x="3408017" y="3997237"/>
                  <a:pt x="3583609" y="3930976"/>
                  <a:pt x="3657600" y="3912202"/>
                </a:cubicBezTo>
                <a:cubicBezTo>
                  <a:pt x="3731591" y="3893428"/>
                  <a:pt x="3753679" y="3907784"/>
                  <a:pt x="3783496" y="3905575"/>
                </a:cubicBezTo>
                <a:cubicBezTo>
                  <a:pt x="3813313" y="3903366"/>
                  <a:pt x="3802269" y="3898949"/>
                  <a:pt x="3836504" y="3898949"/>
                </a:cubicBezTo>
                <a:cubicBezTo>
                  <a:pt x="3870739" y="3898949"/>
                  <a:pt x="3959087" y="3904471"/>
                  <a:pt x="3988904" y="3905575"/>
                </a:cubicBezTo>
                <a:cubicBezTo>
                  <a:pt x="4018721" y="3906679"/>
                  <a:pt x="4015409" y="3905575"/>
                  <a:pt x="4015409" y="3905575"/>
                </a:cubicBezTo>
              </a:path>
            </a:pathLst>
          </a:custGeom>
          <a:noFill/>
          <a:ln w="762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268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30499" y="1752600"/>
            <a:ext cx="6018101" cy="4426396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Tx/>
              <a:buNone/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UN Population Scenarios: 2000-2300</a:t>
            </a:r>
            <a:endParaRPr lang="de-DE" sz="2800" b="1" dirty="0" smtClean="0">
              <a:solidFill>
                <a:srgbClr val="C00000"/>
              </a:solidFill>
              <a:latin typeface="Arial Narrow" pitchFamily="34" charset="0"/>
            </a:endParaRP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Tx/>
              <a:buNone/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Conceptual Models</a:t>
            </a:r>
            <a:endParaRPr lang="de-DE" sz="2800" b="1" dirty="0" smtClean="0">
              <a:solidFill>
                <a:srgbClr val="C00000"/>
              </a:solidFill>
              <a:latin typeface="Arial Narrow" pitchFamily="34" charset="0"/>
            </a:endParaRP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Tx/>
              <a:buNone/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To be expected: </a:t>
            </a:r>
            <a:r>
              <a:rPr lang="de-DE" sz="2800" b="1" dirty="0" smtClean="0">
                <a:solidFill>
                  <a:srgbClr val="C00000"/>
                </a:solidFill>
                <a:latin typeface="Arial Narrow" pitchFamily="34" charset="0"/>
              </a:rPr>
              <a:t>Urbanization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Tx/>
              <a:buNone/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To be expected: </a:t>
            </a:r>
            <a:r>
              <a:rPr lang="en-US" sz="2800" b="1" dirty="0" smtClean="0">
                <a:solidFill>
                  <a:srgbClr val="C00000"/>
                </a:solidFill>
                <a:latin typeface="Arial Narrow" pitchFamily="34" charset="0"/>
              </a:rPr>
              <a:t>Population Aging</a:t>
            </a:r>
            <a:endParaRPr lang="de-DE" sz="2800" b="1" dirty="0" smtClean="0">
              <a:solidFill>
                <a:srgbClr val="C00000"/>
              </a:solidFill>
              <a:latin typeface="Arial Narrow" pitchFamily="34" charset="0"/>
            </a:endParaRP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Tx/>
              <a:buNone/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Possible Demographic </a:t>
            </a:r>
            <a:r>
              <a:rPr lang="de-DE" sz="2800" b="1" dirty="0" smtClean="0">
                <a:solidFill>
                  <a:srgbClr val="C00000"/>
                </a:solidFill>
                <a:latin typeface="Arial Narrow" pitchFamily="34" charset="0"/>
              </a:rPr>
              <a:t>Disruptions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FontTx/>
              <a:buNone/>
              <a:defRPr/>
            </a:pP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Conclusions &amp; Predictions</a:t>
            </a:r>
            <a:endParaRPr lang="de-DE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38947" name="Oval 3"/>
          <p:cNvSpPr>
            <a:spLocks noChangeArrowheads="1"/>
          </p:cNvSpPr>
          <p:nvPr/>
        </p:nvSpPr>
        <p:spPr bwMode="auto">
          <a:xfrm>
            <a:off x="1295400" y="1797050"/>
            <a:ext cx="457200" cy="4572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38948" name="Oval 4"/>
          <p:cNvSpPr>
            <a:spLocks noChangeArrowheads="1"/>
          </p:cNvSpPr>
          <p:nvPr/>
        </p:nvSpPr>
        <p:spPr bwMode="auto">
          <a:xfrm>
            <a:off x="1295400" y="2530587"/>
            <a:ext cx="457200" cy="4572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38949" name="Oval 5"/>
          <p:cNvSpPr>
            <a:spLocks noChangeArrowheads="1"/>
          </p:cNvSpPr>
          <p:nvPr/>
        </p:nvSpPr>
        <p:spPr bwMode="auto">
          <a:xfrm>
            <a:off x="1295400" y="3264124"/>
            <a:ext cx="457200" cy="4572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76200" y="76200"/>
            <a:ext cx="906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106680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Content</a:t>
            </a:r>
            <a:endParaRPr lang="en-US" altLang="en-US" sz="3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1295400" y="3997661"/>
            <a:ext cx="457200" cy="4572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1295400" y="4731196"/>
            <a:ext cx="457200" cy="4572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76200" y="71832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Long-range Population Scenarios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1" name="Oval 5"/>
          <p:cNvSpPr>
            <a:spLocks noChangeArrowheads="1"/>
          </p:cNvSpPr>
          <p:nvPr/>
        </p:nvSpPr>
        <p:spPr bwMode="auto">
          <a:xfrm>
            <a:off x="1295400" y="5462135"/>
            <a:ext cx="457200" cy="4572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935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7" name="Oval 3"/>
          <p:cNvSpPr>
            <a:spLocks noChangeArrowheads="1"/>
          </p:cNvSpPr>
          <p:nvPr/>
        </p:nvSpPr>
        <p:spPr bwMode="auto">
          <a:xfrm>
            <a:off x="4076700" y="1447800"/>
            <a:ext cx="876300" cy="8763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0" y="2590800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800" b="1" dirty="0" smtClean="0">
                <a:solidFill>
                  <a:schemeClr val="tx2"/>
                </a:solidFill>
                <a:latin typeface="Arial Narrow" pitchFamily="34" charset="0"/>
              </a:rPr>
              <a:t>Urbanization</a:t>
            </a:r>
          </a:p>
          <a:p>
            <a:pPr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/>
            </a:r>
            <a:b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  <a:t>Almost all future population growth will be in </a:t>
            </a:r>
            <a:b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  <a:t>urban areas – often by expansion of slums.</a:t>
            </a:r>
          </a:p>
          <a:p>
            <a:pPr eaLnBrk="1" hangingPunct="1"/>
            <a: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  <a:t>If world population increases </a:t>
            </a:r>
            <a:r>
              <a:rPr lang="en-US" altLang="en-US" sz="2800" b="1" i="1" dirty="0" smtClean="0">
                <a:solidFill>
                  <a:schemeClr val="tx2"/>
                </a:solidFill>
                <a:latin typeface="Arial Narrow" pitchFamily="34" charset="0"/>
              </a:rPr>
              <a:t>beyond</a:t>
            </a:r>
            <a: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  <a:t> 10</a:t>
            </a:r>
            <a:r>
              <a:rPr lang="en-US" altLang="en-US" sz="2800" b="1" dirty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  <a:t>billion, cities will</a:t>
            </a:r>
            <a:b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  <a:t>be without alternative, because rural areas will be needed</a:t>
            </a:r>
            <a:b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  <a:t>to provide food, resources, energy and environmental </a:t>
            </a:r>
            <a:b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  <a:t>services (water, climate)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" y="71832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Long-range Population Scenarios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65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166"/>
            <a:ext cx="9144000" cy="6181234"/>
          </a:xfrm>
          <a:prstGeom prst="rect">
            <a:avLst/>
          </a:prstGeom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219200" y="3429000"/>
            <a:ext cx="6705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sz="2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Asia: Urban quality of life?</a:t>
            </a:r>
            <a:endParaRPr lang="en-US" alt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9269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dirty="0">
                <a:solidFill>
                  <a:schemeClr val="bg1"/>
                </a:solidFill>
              </a:rPr>
              <a:t>"Kin Ming Estate 2013 10 part2" by Qwer132477 - Own work. Licensed under CC BY-SA 3.0 via Wikimedia Commons - https://commons.wikimedia.org/wiki/File:Kin_Ming_Estate_2013_10_part2.JPG#/media/File:Kin_Ming_Estate_2013_10_part2.JPG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9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219200" y="3429000"/>
            <a:ext cx="6705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sz="2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Dream city of the future – or urban nightmare?</a:t>
            </a:r>
            <a:endParaRPr lang="en-US" alt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9269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dirty="0">
                <a:solidFill>
                  <a:schemeClr val="bg1"/>
                </a:solidFill>
              </a:rPr>
              <a:t>"Kin Ming Estate 2013 10 part2" by Qwer132477 - Own work. Licensed under CC BY-SA 3.0 via Wikimedia Commons - https://commons.wikimedia.org/wiki/File:Kin_Ming_Estate_2013_10_part2.JPG#/media/File:Kin_Ming_Estate_2013_10_part2.JPG</a:t>
            </a:r>
            <a:endParaRPr lang="de-DE" sz="9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199"/>
            <a:ext cx="9144000" cy="6023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360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219200" y="3429000"/>
            <a:ext cx="6705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sz="2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Dream city of the future – or urban nightmare?</a:t>
            </a:r>
            <a:endParaRPr lang="en-US" alt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9269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dirty="0">
                <a:solidFill>
                  <a:schemeClr val="bg1"/>
                </a:solidFill>
              </a:rPr>
              <a:t>"Kin Ming Estate 2013 10 part2" by Qwer132477 - Own work. Licensed under CC BY-SA 3.0 via Wikimedia Commons - https://commons.wikimedia.org/wiki/File:Kin_Ming_Estate_2013_10_part2.JPG#/media/File:Kin_Ming_Estate_2013_10_part2.JPG</a:t>
            </a:r>
            <a:endParaRPr lang="de-DE" sz="9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9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219200" y="3429000"/>
            <a:ext cx="6705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sz="2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Dream city of the future – or urban nightmare?</a:t>
            </a:r>
            <a:endParaRPr lang="en-US" alt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9269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dirty="0">
                <a:solidFill>
                  <a:schemeClr val="bg1"/>
                </a:solidFill>
              </a:rPr>
              <a:t>"Kin Ming Estate 2013 10 part2" by Qwer132477 - Own work. Licensed under CC BY-SA 3.0 via Wikimedia Commons - https://commons.wikimedia.org/wiki/File:Kin_Ming_Estate_2013_10_part2.JPG#/media/File:Kin_Ming_Estate_2013_10_part2.JPG</a:t>
            </a:r>
            <a:endParaRPr lang="de-DE" sz="9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6642556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Petronas Towers, Malaysia</a:t>
            </a:r>
            <a:endParaRPr lang="de-DE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4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219200" y="3429000"/>
            <a:ext cx="6705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sz="2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Dream city of the future – or urban nightmare?</a:t>
            </a:r>
            <a:endParaRPr lang="en-US" alt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49269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dirty="0">
                <a:solidFill>
                  <a:schemeClr val="bg1"/>
                </a:solidFill>
              </a:rPr>
              <a:t>"Kin Ming Estate 2013 10 part2" by Qwer132477 - Own work. Licensed under CC BY-SA 3.0 via Wikimedia Commons - https://commons.wikimedia.org/wiki/File:Kin_Ming_Estate_2013_10_part2.JPG#/media/File:Kin_Ming_Estate_2013_10_part2.JPG</a:t>
            </a:r>
            <a:endParaRPr lang="de-DE" sz="900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49"/>
            <a:ext cx="9144000" cy="600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32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219200" y="3429000"/>
            <a:ext cx="6705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sz="2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Africa: </a:t>
            </a:r>
            <a:r>
              <a:rPr lang="en-US" altLang="en-US" sz="3200" b="1" dirty="0" err="1" smtClean="0">
                <a:solidFill>
                  <a:schemeClr val="tx2"/>
                </a:solidFill>
                <a:latin typeface="Arial Narrow" pitchFamily="34" charset="0"/>
              </a:rPr>
              <a:t>Kibera</a:t>
            </a:r>
            <a:r>
              <a:rPr lang="en-US" altLang="en-US" sz="3200" b="1" dirty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– Slum, Nairobi</a:t>
            </a:r>
            <a:endParaRPr lang="en-US" alt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642556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young boy sits over an open sewer in the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Kibera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slum, </a:t>
            </a:r>
            <a:r>
              <a:rPr lang="en-US" sz="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Nairobi. Photo 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</a:t>
            </a:r>
            <a:r>
              <a:rPr lang="en-US" sz="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Trocaire</a:t>
            </a:r>
            <a:r>
              <a:rPr lang="en-US" sz="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Licensed under CC BY 2.0 via Wikimedia </a:t>
            </a:r>
            <a:r>
              <a:rPr lang="en-US" sz="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Commons. </a:t>
            </a:r>
            <a:endParaRPr lang="de-DE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535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219200" y="3429000"/>
            <a:ext cx="6705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sz="2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Africa, Kenya: Slum</a:t>
            </a:r>
            <a:endParaRPr lang="en-US" alt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642556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 Situation in Kisumu Slums</a:t>
            </a:r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de-DE" sz="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98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219200" y="3429000"/>
            <a:ext cx="6705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sz="2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Indonesia, Jakarta</a:t>
            </a:r>
            <a:endParaRPr lang="en-US" alt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642556"/>
            <a:ext cx="9144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Children sitting on a makeshift raft play in a river full of rubbish in a slum area of Jakarta, Indonesia, in 2012. Photo by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Enny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Nuraheni</a:t>
            </a:r>
            <a:r>
              <a:rPr lang="en-US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/Reuters</a:t>
            </a:r>
            <a:endParaRPr lang="de-DE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289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0" y="6629401"/>
            <a:ext cx="9144000" cy="227972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Source: United Nations, Department of Economic and Social Affairs, Population Division (2012): World Urbanization Prospects, the 2011 Revision. New York</a:t>
            </a: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1219200" y="3429000"/>
            <a:ext cx="6705600" cy="131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en-US" sz="2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616200" y="0"/>
            <a:ext cx="7918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>
                <a:latin typeface="Arial Narrow" pitchFamily="34" charset="0"/>
              </a:rPr>
              <a:t>Mega-Cities </a:t>
            </a:r>
            <a:r>
              <a:rPr lang="en-US" altLang="en-US" sz="3200" b="1" dirty="0" smtClean="0">
                <a:latin typeface="Arial Narrow" pitchFamily="34" charset="0"/>
              </a:rPr>
              <a:t>und selected countries </a:t>
            </a:r>
            <a:r>
              <a:rPr lang="en-US" altLang="en-US" sz="2400" b="1" dirty="0" smtClean="0">
                <a:latin typeface="Arial Narrow" pitchFamily="34" charset="0"/>
              </a:rPr>
              <a:t>(in 2025)</a:t>
            </a:r>
            <a:endParaRPr lang="en-US" altLang="en-US" sz="2400" b="1" dirty="0">
              <a:latin typeface="Arial Narrow" pitchFamily="34" charset="0"/>
            </a:endParaRPr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96944"/>
            <a:ext cx="8410575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34201" y="4495800"/>
            <a:ext cx="1828800" cy="44203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+mj-lt"/>
                <a:cs typeface="Arial" pitchFamily="34" charset="0"/>
              </a:rPr>
              <a:t>Mozambique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8600" y="5029200"/>
            <a:ext cx="914400" cy="4420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Delhi</a:t>
            </a:r>
            <a:endParaRPr lang="en-US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8003" y="2091989"/>
            <a:ext cx="1042520" cy="44203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+mj-lt"/>
                <a:cs typeface="Arial" pitchFamily="34" charset="0"/>
              </a:rPr>
              <a:t>Somalia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4831" y="2590800"/>
            <a:ext cx="845692" cy="4420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Cairo</a:t>
            </a:r>
            <a:endParaRPr lang="en-US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17419" name="Elbow Connector 3"/>
          <p:cNvCxnSpPr>
            <a:cxnSpLocks noChangeShapeType="1"/>
            <a:stCxn id="2" idx="1"/>
          </p:cNvCxnSpPr>
          <p:nvPr/>
        </p:nvCxnSpPr>
        <p:spPr bwMode="auto">
          <a:xfrm rot="10800000" flipH="1" flipV="1">
            <a:off x="6934200" y="4716818"/>
            <a:ext cx="189613" cy="1226782"/>
          </a:xfrm>
          <a:prstGeom prst="bentConnector4">
            <a:avLst>
              <a:gd name="adj1" fmla="val -120561"/>
              <a:gd name="adj2" fmla="val 59008"/>
            </a:avLst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20" name="Elbow Connector 13"/>
          <p:cNvCxnSpPr>
            <a:cxnSpLocks noChangeShapeType="1"/>
            <a:stCxn id="8" idx="1"/>
          </p:cNvCxnSpPr>
          <p:nvPr/>
        </p:nvCxnSpPr>
        <p:spPr bwMode="auto">
          <a:xfrm rot="10800000" flipV="1">
            <a:off x="7193226" y="5250218"/>
            <a:ext cx="655375" cy="769582"/>
          </a:xfrm>
          <a:prstGeom prst="bentConnector2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21" name="Elbow Connector 18"/>
          <p:cNvCxnSpPr>
            <a:cxnSpLocks noChangeShapeType="1"/>
            <a:stCxn id="9" idx="1"/>
          </p:cNvCxnSpPr>
          <p:nvPr/>
        </p:nvCxnSpPr>
        <p:spPr bwMode="auto">
          <a:xfrm rot="10800000" flipV="1">
            <a:off x="4648215" y="2313007"/>
            <a:ext cx="1629789" cy="893216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22" name="Elbow Connector 29"/>
          <p:cNvCxnSpPr>
            <a:cxnSpLocks noChangeShapeType="1"/>
            <a:stCxn id="11" idx="1"/>
          </p:cNvCxnSpPr>
          <p:nvPr/>
        </p:nvCxnSpPr>
        <p:spPr bwMode="auto">
          <a:xfrm rot="10800000" flipV="1">
            <a:off x="4724405" y="2811818"/>
            <a:ext cx="1750426" cy="588416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2"/>
          <p:cNvSpPr txBox="1"/>
          <p:nvPr/>
        </p:nvSpPr>
        <p:spPr>
          <a:xfrm>
            <a:off x="6934199" y="3347703"/>
            <a:ext cx="1073125" cy="44203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latin typeface="+mj-lt"/>
                <a:cs typeface="Arial" pitchFamily="34" charset="0"/>
              </a:rPr>
              <a:t>Lagos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66160" y="3873728"/>
            <a:ext cx="845692" cy="4420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anchor="ctr">
            <a:sp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+mj-lt"/>
                <a:cs typeface="Arial" pitchFamily="34" charset="0"/>
              </a:rPr>
              <a:t>Chile</a:t>
            </a:r>
            <a:endParaRPr lang="en-US" sz="2400" b="1" dirty="0">
              <a:solidFill>
                <a:srgbClr val="C00000"/>
              </a:solidFill>
              <a:latin typeface="+mj-lt"/>
              <a:cs typeface="Arial" pitchFamily="34" charset="0"/>
            </a:endParaRPr>
          </a:p>
        </p:txBody>
      </p:sp>
      <p:cxnSp>
        <p:nvCxnSpPr>
          <p:cNvPr id="47" name="Elbow Connector 29"/>
          <p:cNvCxnSpPr>
            <a:cxnSpLocks noChangeShapeType="1"/>
            <a:stCxn id="43" idx="1"/>
          </p:cNvCxnSpPr>
          <p:nvPr/>
        </p:nvCxnSpPr>
        <p:spPr bwMode="auto">
          <a:xfrm rot="10800000" flipV="1">
            <a:off x="5257801" y="3568721"/>
            <a:ext cx="1676399" cy="809622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Elbow Connector 29"/>
          <p:cNvCxnSpPr>
            <a:cxnSpLocks noChangeShapeType="1"/>
            <a:stCxn id="44" idx="1"/>
          </p:cNvCxnSpPr>
          <p:nvPr/>
        </p:nvCxnSpPr>
        <p:spPr bwMode="auto">
          <a:xfrm rot="10800000" flipV="1">
            <a:off x="5334000" y="4094746"/>
            <a:ext cx="1832160" cy="395230"/>
          </a:xfrm>
          <a:prstGeom prst="bentConnector3">
            <a:avLst>
              <a:gd name="adj1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776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WorldPopulation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8392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7772400" y="5562600"/>
            <a:ext cx="685800" cy="652311"/>
          </a:xfrm>
          <a:prstGeom prst="ellipse">
            <a:avLst/>
          </a:prstGeom>
          <a:solidFill>
            <a:schemeClr val="bg1">
              <a:alpha val="5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en-US" sz="2200" b="1" dirty="0">
              <a:latin typeface="+mj-lt"/>
            </a:endParaRPr>
          </a:p>
        </p:txBody>
      </p:sp>
      <p:sp>
        <p:nvSpPr>
          <p:cNvPr id="3" name="Left Arrow 2"/>
          <p:cNvSpPr/>
          <p:nvPr/>
        </p:nvSpPr>
        <p:spPr bwMode="auto">
          <a:xfrm>
            <a:off x="107748" y="4800600"/>
            <a:ext cx="4541908" cy="1221581"/>
          </a:xfrm>
          <a:prstGeom prst="leftArrow">
            <a:avLst/>
          </a:prstGeom>
          <a:solidFill>
            <a:schemeClr val="bg1">
              <a:alpha val="87000"/>
            </a:schemeClr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Scale would have to be extended by 492 feet (150 m</a:t>
            </a:r>
            <a:r>
              <a:rPr lang="en-US" sz="1600" b="1" dirty="0">
                <a:latin typeface="+mj-lt"/>
              </a:rPr>
              <a:t>)</a:t>
            </a:r>
            <a:r>
              <a:rPr lang="en-US" sz="1600" b="1" dirty="0" smtClean="0">
                <a:latin typeface="+mj-lt"/>
              </a:rPr>
              <a:t/>
            </a:r>
            <a:br>
              <a:rPr lang="en-US" sz="1600" b="1" dirty="0" smtClean="0">
                <a:latin typeface="+mj-lt"/>
              </a:rPr>
            </a:br>
            <a:r>
              <a:rPr lang="en-US" sz="1600" b="1" dirty="0" smtClean="0">
                <a:latin typeface="+mj-lt"/>
              </a:rPr>
              <a:t>to correctly represent world population growth.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Modern “Population Explosion”</a:t>
            </a:r>
            <a:endParaRPr lang="en-US" altLang="en-US" sz="2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7118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7" name="Oval 3"/>
          <p:cNvSpPr>
            <a:spLocks noChangeArrowheads="1"/>
          </p:cNvSpPr>
          <p:nvPr/>
        </p:nvSpPr>
        <p:spPr bwMode="auto">
          <a:xfrm>
            <a:off x="4076700" y="1447800"/>
            <a:ext cx="876300" cy="8763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0" y="2590800"/>
            <a:ext cx="91440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800" b="1" dirty="0" smtClean="0">
                <a:solidFill>
                  <a:schemeClr val="tx2"/>
                </a:solidFill>
                <a:latin typeface="Arial Narrow" pitchFamily="34" charset="0"/>
              </a:rPr>
              <a:t>Population aging</a:t>
            </a:r>
          </a:p>
          <a:p>
            <a:pPr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/>
            </a:r>
            <a:b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If we want to avoid a world population of</a:t>
            </a:r>
          </a:p>
          <a:p>
            <a:pPr eaLnBrk="1" hangingPunct="1"/>
            <a:r>
              <a:rPr lang="en-US" altLang="en-US" sz="3200" b="1" dirty="0">
                <a:solidFill>
                  <a:schemeClr val="tx2"/>
                </a:solidFill>
                <a:latin typeface="Arial Narrow" pitchFamily="34" charset="0"/>
              </a:rPr>
              <a:t>f</a:t>
            </a: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ar more than 11 billion, population </a:t>
            </a:r>
            <a:r>
              <a:rPr lang="en-US" altLang="en-US" sz="3200" b="1" dirty="0" smtClean="0">
                <a:solidFill>
                  <a:srgbClr val="C00000"/>
                </a:solidFill>
                <a:latin typeface="Arial Narrow" pitchFamily="34" charset="0"/>
              </a:rPr>
              <a:t>aging is</a:t>
            </a:r>
          </a:p>
          <a:p>
            <a:pPr eaLnBrk="1" hangingPunct="1"/>
            <a:r>
              <a:rPr lang="en-US" altLang="en-US" sz="3200" b="1" dirty="0">
                <a:solidFill>
                  <a:srgbClr val="C00000"/>
                </a:solidFill>
                <a:latin typeface="Arial Narrow" pitchFamily="34" charset="0"/>
              </a:rPr>
              <a:t>a</a:t>
            </a:r>
            <a:r>
              <a:rPr lang="en-US" altLang="en-US" sz="3200" b="1" dirty="0" smtClean="0">
                <a:solidFill>
                  <a:srgbClr val="C00000"/>
                </a:solidFill>
                <a:latin typeface="Arial Narrow" pitchFamily="34" charset="0"/>
              </a:rPr>
              <a:t>lso unavoidable</a:t>
            </a: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, because it is (primarily) a </a:t>
            </a:r>
            <a:b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3200" b="1" i="1" dirty="0" smtClean="0">
                <a:solidFill>
                  <a:schemeClr val="tx2"/>
                </a:solidFill>
                <a:latin typeface="Arial Narrow" pitchFamily="34" charset="0"/>
              </a:rPr>
              <a:t>consequence </a:t>
            </a: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of rapid fertility decline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" y="71832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Long-range Population Scenarios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85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219200" y="3429000"/>
            <a:ext cx="6705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sz="2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Africa - Europe: Median age, 1950-2100</a:t>
            </a:r>
            <a:r>
              <a:rPr lang="en-US" altLang="en-US" sz="2000" b="1" dirty="0" smtClean="0">
                <a:solidFill>
                  <a:schemeClr val="tx2"/>
                </a:solidFill>
                <a:latin typeface="Arial Narrow" pitchFamily="34" charset="0"/>
              </a:rPr>
              <a:t> (years)</a:t>
            </a:r>
            <a:endParaRPr lang="en-US" altLang="en-US" sz="20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024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629400"/>
            <a:ext cx="8534400" cy="2286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800" smtClean="0">
                <a:solidFill>
                  <a:schemeClr val="bg2"/>
                </a:solidFill>
                <a:latin typeface="Verdana" pitchFamily="34" charset="0"/>
              </a:rPr>
              <a:t>Source: United Nations, Department of Economic and Social Affairs, Population Division (2011): World Population Prospects, the 2010 Revision. New York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6" y="838200"/>
            <a:ext cx="886905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86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616200" y="76200"/>
            <a:ext cx="791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Population age structure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8679" name="Text Box 16"/>
          <p:cNvSpPr txBox="1">
            <a:spLocks noChangeArrowheads="1"/>
          </p:cNvSpPr>
          <p:nvPr/>
        </p:nvSpPr>
        <p:spPr bwMode="auto">
          <a:xfrm>
            <a:off x="952500" y="1172120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latin typeface="Arial Narrow" pitchFamily="34" charset="0"/>
              </a:rPr>
              <a:t>Africa</a:t>
            </a:r>
            <a:endParaRPr lang="en-GB" altLang="en-US" sz="2400" b="1" dirty="0">
              <a:latin typeface="Arial Narrow" pitchFamily="34" charset="0"/>
            </a:endParaRPr>
          </a:p>
        </p:txBody>
      </p:sp>
      <p:sp>
        <p:nvSpPr>
          <p:cNvPr id="28680" name="Text Box 17"/>
          <p:cNvSpPr txBox="1">
            <a:spLocks noChangeArrowheads="1"/>
          </p:cNvSpPr>
          <p:nvPr/>
        </p:nvSpPr>
        <p:spPr bwMode="auto">
          <a:xfrm>
            <a:off x="5334000" y="1173091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 smtClean="0">
                <a:latin typeface="Arial Narrow" pitchFamily="34" charset="0"/>
              </a:rPr>
              <a:t>Europe</a:t>
            </a:r>
            <a:endParaRPr lang="en-GB" altLang="en-US" sz="2400" b="1" dirty="0">
              <a:latin typeface="Arial Narrow" pitchFamily="34" charset="0"/>
            </a:endParaRPr>
          </a:p>
        </p:txBody>
      </p:sp>
      <p:sp>
        <p:nvSpPr>
          <p:cNvPr id="28681" name="Text Box 18"/>
          <p:cNvSpPr txBox="1">
            <a:spLocks noChangeArrowheads="1"/>
          </p:cNvSpPr>
          <p:nvPr/>
        </p:nvSpPr>
        <p:spPr bwMode="auto">
          <a:xfrm>
            <a:off x="0" y="7620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Arial Narrow" pitchFamily="34" charset="0"/>
              </a:rPr>
              <a:t>Population by age groups in percent of total population, 1950-2100</a:t>
            </a: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8991600" cy="2286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800" b="1" dirty="0" smtClean="0">
                <a:solidFill>
                  <a:schemeClr val="bg2"/>
                </a:solidFill>
                <a:latin typeface="Verdana" pitchFamily="34" charset="0"/>
              </a:rPr>
              <a:t>Source:</a:t>
            </a:r>
            <a:r>
              <a:rPr lang="en-US" altLang="en-US" sz="800" dirty="0" smtClean="0">
                <a:solidFill>
                  <a:schemeClr val="bg2"/>
                </a:solidFill>
                <a:latin typeface="Verdana" pitchFamily="34" charset="0"/>
              </a:rPr>
              <a:t> United Nations, Department of Economic and Social Affairs, Population Division (2013): World Population Prospects, the 2012 Revision. New York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32" y="1601170"/>
            <a:ext cx="3585068" cy="449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96181"/>
            <a:ext cx="3589045" cy="450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8366006" y="2928847"/>
            <a:ext cx="114500" cy="981620"/>
          </a:xfrm>
          <a:prstGeom prst="upDownArrow">
            <a:avLst>
              <a:gd name="adj1" fmla="val 50000"/>
              <a:gd name="adj2" fmla="val 12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6977639" y="3402184"/>
            <a:ext cx="228600" cy="240249"/>
          </a:xfrm>
          <a:prstGeom prst="ellipse">
            <a:avLst/>
          </a:prstGeom>
          <a:solidFill>
            <a:schemeClr val="bg1">
              <a:alpha val="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6641048" y="3659906"/>
            <a:ext cx="228600" cy="240249"/>
          </a:xfrm>
          <a:prstGeom prst="ellipse">
            <a:avLst/>
          </a:prstGeom>
          <a:solidFill>
            <a:schemeClr val="bg1">
              <a:alpha val="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52400" y="6243935"/>
            <a:ext cx="8839200" cy="374906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36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200" b="1" dirty="0" smtClean="0">
                <a:latin typeface="Arial Narrow" pitchFamily="34" charset="0"/>
              </a:rPr>
              <a:t>Europe’s “demographic window” has closed; high old-age dependency burden.</a:t>
            </a:r>
            <a:endParaRPr lang="en-GB" altLang="en-US" sz="2200" b="1" dirty="0">
              <a:latin typeface="Arial Narrow" pitchFamily="34" charset="0"/>
            </a:endParaRPr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1975376" y="1780267"/>
            <a:ext cx="180000" cy="2334533"/>
          </a:xfrm>
          <a:prstGeom prst="upDownArrow">
            <a:avLst>
              <a:gd name="adj1" fmla="val 50000"/>
              <a:gd name="adj2" fmla="val 108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0966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219200" y="3429000"/>
            <a:ext cx="6705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GB" sz="2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616200" y="63500"/>
            <a:ext cx="7946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sz="3200" b="1" dirty="0" smtClean="0">
                <a:latin typeface="+mj-lt"/>
              </a:rPr>
              <a:t>Prime working-age population</a:t>
            </a:r>
            <a:r>
              <a:rPr lang="en-US" altLang="en-US" sz="2400" b="1" dirty="0" smtClean="0">
                <a:solidFill>
                  <a:schemeClr val="tx2"/>
                </a:solidFill>
                <a:latin typeface="Arial Narrow" pitchFamily="34" charset="0"/>
              </a:rPr>
              <a:t>(age </a:t>
            </a:r>
            <a:r>
              <a:rPr lang="en-US" sz="2400" b="1" dirty="0" smtClean="0">
                <a:latin typeface="+mj-lt"/>
              </a:rPr>
              <a:t>20-34 years)</a:t>
            </a:r>
            <a:endParaRPr lang="en-GB" sz="2400" dirty="0" smtClean="0">
              <a:latin typeface="+mj-lt"/>
            </a:endParaRPr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06450"/>
            <a:ext cx="8153400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6"/>
          <p:cNvSpPr txBox="1">
            <a:spLocks noChangeArrowheads="1"/>
          </p:cNvSpPr>
          <p:nvPr/>
        </p:nvSpPr>
        <p:spPr bwMode="auto">
          <a:xfrm rot="-5400000">
            <a:off x="-825500" y="1930400"/>
            <a:ext cx="2749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percent of total population</a:t>
            </a:r>
            <a:endParaRPr lang="en-GB" sz="1600" b="1"/>
          </a:p>
        </p:txBody>
      </p:sp>
      <p:sp>
        <p:nvSpPr>
          <p:cNvPr id="24582" name="Oval 7"/>
          <p:cNvSpPr>
            <a:spLocks noChangeArrowheads="1"/>
          </p:cNvSpPr>
          <p:nvPr/>
        </p:nvSpPr>
        <p:spPr bwMode="auto">
          <a:xfrm>
            <a:off x="2349500" y="914400"/>
            <a:ext cx="1447800" cy="2286000"/>
          </a:xfrm>
          <a:prstGeom prst="ellipse">
            <a:avLst/>
          </a:prstGeom>
          <a:solidFill>
            <a:srgbClr val="FFFF00">
              <a:alpha val="25098"/>
            </a:srgbClr>
          </a:solidFill>
          <a:ln w="254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1073150" y="1054100"/>
            <a:ext cx="1276350" cy="830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latin typeface="+mj-lt"/>
              </a:rPr>
              <a:t>Window</a:t>
            </a:r>
          </a:p>
          <a:p>
            <a:pPr>
              <a:defRPr/>
            </a:pPr>
            <a:r>
              <a:rPr lang="en-US" sz="1600" b="1" dirty="0">
                <a:latin typeface="+mj-lt"/>
              </a:rPr>
              <a:t>of economic </a:t>
            </a:r>
          </a:p>
          <a:p>
            <a:pPr>
              <a:defRPr/>
            </a:pPr>
            <a:r>
              <a:rPr lang="en-US" sz="1600" b="1" dirty="0">
                <a:latin typeface="+mj-lt"/>
              </a:rPr>
              <a:t>opportunity</a:t>
            </a:r>
            <a:endParaRPr lang="en-GB" sz="1600" b="1" dirty="0">
              <a:latin typeface="+mj-lt"/>
            </a:endParaRP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215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219200" y="3429000"/>
            <a:ext cx="67056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GB" sz="2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616200" y="50800"/>
            <a:ext cx="7946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Population age 50+</a:t>
            </a:r>
            <a:endParaRPr lang="en-GB" sz="3200" dirty="0" smtClean="0">
              <a:latin typeface="+mj-lt"/>
            </a:endParaRP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 rot="-5400000">
            <a:off x="-825500" y="1930400"/>
            <a:ext cx="2749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/>
              <a:t>percent of total population</a:t>
            </a:r>
            <a:endParaRPr lang="en-GB" sz="1600" b="1"/>
          </a:p>
        </p:txBody>
      </p:sp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93750"/>
            <a:ext cx="8153400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Oval 7"/>
          <p:cNvSpPr>
            <a:spLocks noChangeArrowheads="1"/>
          </p:cNvSpPr>
          <p:nvPr/>
        </p:nvSpPr>
        <p:spPr bwMode="auto">
          <a:xfrm>
            <a:off x="6400800" y="838200"/>
            <a:ext cx="1447800" cy="1600200"/>
          </a:xfrm>
          <a:prstGeom prst="ellipse">
            <a:avLst/>
          </a:prstGeom>
          <a:solidFill>
            <a:srgbClr val="FFFF00">
              <a:alpha val="25098"/>
            </a:srgbClr>
          </a:solidFill>
          <a:ln w="254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7" name="Text Box 8"/>
          <p:cNvSpPr txBox="1">
            <a:spLocks noChangeArrowheads="1"/>
          </p:cNvSpPr>
          <p:nvPr/>
        </p:nvSpPr>
        <p:spPr bwMode="auto">
          <a:xfrm>
            <a:off x="6540500" y="3232150"/>
            <a:ext cx="1263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Population</a:t>
            </a:r>
          </a:p>
          <a:p>
            <a:pPr eaLnBrk="1" hangingPunct="1"/>
            <a:r>
              <a:rPr lang="en-US"/>
              <a:t>Ageing</a:t>
            </a:r>
            <a:endParaRPr lang="en-GB"/>
          </a:p>
        </p:txBody>
      </p:sp>
      <p:sp>
        <p:nvSpPr>
          <p:cNvPr id="25608" name="Oval 9"/>
          <p:cNvSpPr>
            <a:spLocks noChangeArrowheads="1"/>
          </p:cNvSpPr>
          <p:nvPr/>
        </p:nvSpPr>
        <p:spPr bwMode="auto">
          <a:xfrm>
            <a:off x="3371850" y="2667000"/>
            <a:ext cx="1447800" cy="2895600"/>
          </a:xfrm>
          <a:prstGeom prst="ellipse">
            <a:avLst/>
          </a:prstGeom>
          <a:solidFill>
            <a:srgbClr val="FFFF00">
              <a:alpha val="25098"/>
            </a:srgbClr>
          </a:solidFill>
          <a:ln w="254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9" name="Line 10"/>
          <p:cNvSpPr>
            <a:spLocks noChangeShapeType="1"/>
          </p:cNvSpPr>
          <p:nvPr/>
        </p:nvSpPr>
        <p:spPr bwMode="auto">
          <a:xfrm flipV="1">
            <a:off x="4095750" y="990600"/>
            <a:ext cx="2838450" cy="3352800"/>
          </a:xfrm>
          <a:prstGeom prst="line">
            <a:avLst/>
          </a:prstGeom>
          <a:noFill/>
          <a:ln w="889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756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Population ageing, 2000-2300</a:t>
            </a:r>
            <a: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en-US" altLang="en-US" sz="2200" b="1" dirty="0" smtClean="0">
                <a:solidFill>
                  <a:schemeClr val="tx2"/>
                </a:solidFill>
                <a:latin typeface="Arial Narrow" pitchFamily="34" charset="0"/>
              </a:rPr>
              <a:t>(billion)</a:t>
            </a:r>
            <a:endParaRPr lang="en-US" altLang="en-US" sz="2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United Nations Department of Economic and Social Affairs, Population Division: World Population Prospects, the 2015 and 2917 Revision. New York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2" y="880292"/>
            <a:ext cx="8382000" cy="55791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943600" y="3962400"/>
            <a:ext cx="2895600" cy="914400"/>
          </a:xfrm>
          <a:prstGeom prst="rect">
            <a:avLst/>
          </a:prstGeom>
          <a:solidFill>
            <a:schemeClr val="bg1">
              <a:lumMod val="95000"/>
              <a:alpha val="85000"/>
            </a:schemeClr>
          </a:solidFill>
          <a:ln w="412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Population ageing will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cs typeface="Arial" charset="0"/>
              </a:rPr>
              <a:t>not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charset="0"/>
              </a:rPr>
              <a:t> stop!</a:t>
            </a:r>
          </a:p>
        </p:txBody>
      </p:sp>
    </p:spTree>
    <p:extLst>
      <p:ext uri="{BB962C8B-B14F-4D97-AF65-F5344CB8AC3E}">
        <p14:creationId xmlns:p14="http://schemas.microsoft.com/office/powerpoint/2010/main" val="124447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7" name="Oval 3"/>
          <p:cNvSpPr>
            <a:spLocks noChangeArrowheads="1"/>
          </p:cNvSpPr>
          <p:nvPr/>
        </p:nvSpPr>
        <p:spPr bwMode="auto">
          <a:xfrm>
            <a:off x="4076700" y="1447800"/>
            <a:ext cx="876300" cy="8763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0" y="2590800"/>
            <a:ext cx="9144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800" b="1" dirty="0" smtClean="0">
                <a:solidFill>
                  <a:schemeClr val="tx2"/>
                </a:solidFill>
                <a:latin typeface="Arial Narrow" pitchFamily="34" charset="0"/>
              </a:rPr>
              <a:t>Possible Demographic</a:t>
            </a:r>
            <a:br>
              <a:rPr lang="en-US" altLang="en-US" sz="48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4800" b="1" dirty="0" smtClean="0">
                <a:solidFill>
                  <a:schemeClr val="tx2"/>
                </a:solidFill>
                <a:latin typeface="Arial Narrow" pitchFamily="34" charset="0"/>
              </a:rPr>
              <a:t>Catastrophes &amp; Disruptions</a:t>
            </a:r>
          </a:p>
          <a:p>
            <a:pPr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/>
            </a:r>
            <a:b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3000" b="1" dirty="0" smtClean="0">
                <a:solidFill>
                  <a:schemeClr val="tx2"/>
                </a:solidFill>
                <a:latin typeface="Arial Narrow" pitchFamily="34" charset="0"/>
              </a:rPr>
              <a:t>Pandemics, Nuclear War, Climate Change</a:t>
            </a:r>
            <a:br>
              <a:rPr lang="en-US" altLang="en-US" sz="30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3000" b="1" dirty="0" smtClean="0">
                <a:solidFill>
                  <a:schemeClr val="tx2"/>
                </a:solidFill>
                <a:latin typeface="Arial Narrow" pitchFamily="34" charset="0"/>
              </a:rPr>
              <a:t>Medical Breakthroughs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" y="71832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Long-range Population Scenarios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23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5800" y="71832"/>
            <a:ext cx="7543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Catastrophes: </a:t>
            </a:r>
            <a:r>
              <a:rPr lang="en-US" altLang="en-US" sz="3400" b="1" dirty="0" smtClean="0">
                <a:solidFill>
                  <a:srgbClr val="C00000"/>
                </a:solidFill>
                <a:latin typeface="Arial Narrow" pitchFamily="34" charset="0"/>
              </a:rPr>
              <a:t>Pandemic</a:t>
            </a:r>
            <a:endParaRPr lang="en-US" altLang="en-US" sz="34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1346391"/>
              </p:ext>
            </p:extLst>
          </p:nvPr>
        </p:nvGraphicFramePr>
        <p:xfrm>
          <a:off x="362348" y="1066800"/>
          <a:ext cx="8400652" cy="49225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66452"/>
                <a:gridCol w="69342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Why?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1. Increasing population density / urbanization</a:t>
                      </a:r>
                    </a:p>
                    <a:p>
                      <a:pPr algn="l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2. Increasing mobility</a:t>
                      </a:r>
                    </a:p>
                    <a:p>
                      <a:pPr algn="l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3. Availability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of biological weapons to terrorists</a:t>
                      </a:r>
                    </a:p>
                    <a:p>
                      <a:pPr algn="l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4. Ineffective antibiotics</a:t>
                      </a:r>
                    </a:p>
                    <a:p>
                      <a:pPr algn="l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5. Incomplete mass vaccinations against communicable diseases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Likelihood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Likely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Impact</a:t>
                      </a:r>
                      <a:endParaRPr lang="de-DE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Up to hundreds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of millions casualties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Comment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Black Death: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Killing over 75 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mio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. people in 1350</a:t>
                      </a:r>
                    </a:p>
                    <a:p>
                      <a:pPr algn="l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Spanish Flu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(Jan. 1918 – Dec. 1920): 50 to 100 </a:t>
                      </a:r>
                      <a:r>
                        <a:rPr lang="en-US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mio</a:t>
                      </a:r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. (3%-4%percent of the world's population) – deadliest epidemic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so far.</a:t>
                      </a:r>
                      <a:endParaRPr lang="en-US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  <a:p>
                      <a:pPr algn="l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AIDS-Epidemic</a:t>
                      </a:r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(so far): 37 </a:t>
                      </a:r>
                      <a:r>
                        <a:rPr lang="en-US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mio</a:t>
                      </a:r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.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people live with HIV infection. </a:t>
                      </a:r>
                      <a:b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</a:b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2010: 1.8 </a:t>
                      </a:r>
                      <a:r>
                        <a:rPr lang="en-US" b="1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mio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. deaths due to AIDS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Literature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The Telegraph: Al-Qaeda cell killed by Black Death ‘was developing biological weapons’. 6:52AM GMT 20 Jan 2009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Ken </a:t>
                      </a:r>
                      <a:r>
                        <a:rPr lang="en-US" sz="12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Alibek</a:t>
                      </a:r>
                      <a:r>
                        <a:rPr 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 and S. </a:t>
                      </a:r>
                      <a:r>
                        <a:rPr lang="en-US" sz="12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Handelman</a:t>
                      </a:r>
                      <a:r>
                        <a:rPr 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. Biohazard: The Chilling True Story of the Largest Covert Biological Weapons Program in the World – Told from Inside by the Man Who Ran it. 1999. Delta (2000) ISBN 0-385-33496-6</a:t>
                      </a:r>
                      <a:endParaRPr lang="de-DE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101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5800" y="71832"/>
            <a:ext cx="7543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Catastrophes: </a:t>
            </a:r>
            <a:r>
              <a:rPr lang="en-US" altLang="en-US" sz="3400" b="1" dirty="0" smtClean="0">
                <a:solidFill>
                  <a:srgbClr val="C00000"/>
                </a:solidFill>
                <a:latin typeface="Arial Narrow" pitchFamily="34" charset="0"/>
              </a:rPr>
              <a:t>Nuclear War</a:t>
            </a:r>
            <a:endParaRPr lang="en-US" altLang="en-US" sz="34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238412"/>
              </p:ext>
            </p:extLst>
          </p:nvPr>
        </p:nvGraphicFramePr>
        <p:xfrm>
          <a:off x="362348" y="1066800"/>
          <a:ext cx="8400652" cy="547624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66452"/>
                <a:gridCol w="69342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Why?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1. Increasing political tensions from 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  <a:latin typeface="+mj-lt"/>
                        </a:rPr>
                        <a:t>new global powers </a:t>
                      </a: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(China, India)</a:t>
                      </a:r>
                    </a:p>
                    <a:p>
                      <a:pPr algn="l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2. 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  <a:latin typeface="+mj-lt"/>
                        </a:rPr>
                        <a:t>Proliferation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of nuclear weapons to rouge regimes (Iran, North Korea)</a:t>
                      </a:r>
                      <a:endParaRPr lang="en-US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  <a:p>
                      <a:pPr algn="l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3. Unintended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nuclear war due to 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accidents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, computer failure, sabotage</a:t>
                      </a:r>
                    </a:p>
                    <a:p>
                      <a:pPr algn="l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4. Proliferation of nuclear 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material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for civilian use (nuclear power plants)</a:t>
                      </a:r>
                    </a:p>
                    <a:p>
                      <a:pPr algn="l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5. 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Terrorist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may gain access to “dirty bombs”; may trigger larger conflict</a:t>
                      </a:r>
                      <a:endParaRPr lang="de-D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Likelihood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Unlikely, but possible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Impact</a:t>
                      </a:r>
                      <a:endParaRPr lang="de-DE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Up to </a:t>
                      </a:r>
                      <a:r>
                        <a:rPr lang="en-US" b="1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billions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of casualties; mass-extinction of higher species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Comment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Darkness: </a:t>
                      </a:r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War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with high-yield weapons (US, Russia, China) would create </a:t>
                      </a:r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150 </a:t>
                      </a:r>
                      <a:r>
                        <a:rPr lang="en-US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mio</a:t>
                      </a:r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. tons of smoke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that puts northern hemisphere into darkness</a:t>
                      </a:r>
                      <a:endParaRPr lang="en-US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  <a:p>
                      <a:pPr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Climate Change: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Blocking of sunlight has far-reaching climate consequences (water cycle, temperature)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.</a:t>
                      </a:r>
                      <a:endParaRPr lang="en-US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  <a:p>
                      <a:pPr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Famine:</a:t>
                      </a:r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Billions of people would starve to death, even when surviving immediate explosions</a:t>
                      </a:r>
                    </a:p>
                    <a:p>
                      <a:pPr algn="l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Poisoning: </a:t>
                      </a:r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Radiation and industrial toxins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would make large areas uninhabitable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Literature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Owen B. Toon, Alan </a:t>
                      </a:r>
                      <a:r>
                        <a:rPr lang="en-US" sz="1200" b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Robock</a:t>
                      </a:r>
                      <a:r>
                        <a:rPr 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, and Richard P. Turco (2008) Environmental consequences of nuclear war. American Institute of Physics, Physics Today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M. A. Harwell, T. C. Hutchinson, Environmental Consequences of Nuclear War: Volume II: Ecological and Agricultural Effects, 2nd ed., Wiley, New York (1989)</a:t>
                      </a:r>
                      <a:endParaRPr lang="de-DE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19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5800" y="71832"/>
            <a:ext cx="7543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Catastrophes: </a:t>
            </a:r>
            <a:r>
              <a:rPr lang="en-US" altLang="en-US" sz="3600" b="1" dirty="0" smtClean="0">
                <a:solidFill>
                  <a:srgbClr val="C00000"/>
                </a:solidFill>
                <a:latin typeface="Arial Narrow" pitchFamily="34" charset="0"/>
              </a:rPr>
              <a:t>Climate Change</a:t>
            </a:r>
            <a:endParaRPr lang="en-US" altLang="en-US" sz="34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975744"/>
              </p:ext>
            </p:extLst>
          </p:nvPr>
        </p:nvGraphicFramePr>
        <p:xfrm>
          <a:off x="362348" y="1066800"/>
          <a:ext cx="8400652" cy="560832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66452"/>
                <a:gridCol w="69342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Why?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1. Direct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i</a:t>
                      </a: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mpact on 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  <a:latin typeface="+mj-lt"/>
                        </a:rPr>
                        <a:t>food availability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(</a:t>
                      </a: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agriculture,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fisheries </a:t>
                      </a: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&amp; livestock)</a:t>
                      </a:r>
                    </a:p>
                    <a:p>
                      <a:pPr algn="l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2. Impact on (urban) 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  <a:latin typeface="+mj-lt"/>
                        </a:rPr>
                        <a:t>freshwater supply</a:t>
                      </a:r>
                    </a:p>
                    <a:p>
                      <a:pPr algn="l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3.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Climate change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might make regions </a:t>
                      </a:r>
                      <a:r>
                        <a:rPr lang="en-US" sz="1800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uninhabitable</a:t>
                      </a:r>
                      <a:r>
                        <a:rPr lang="en-US" sz="1600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(coastal areas, tropics)</a:t>
                      </a:r>
                      <a:endParaRPr lang="en-US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  <a:p>
                      <a:pPr algn="l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4. Might trigger large-scale </a:t>
                      </a:r>
                      <a:r>
                        <a:rPr lang="en-US" dirty="0" smtClean="0">
                          <a:solidFill>
                            <a:srgbClr val="C00000"/>
                          </a:solidFill>
                          <a:latin typeface="+mj-lt"/>
                        </a:rPr>
                        <a:t>migration </a:t>
                      </a: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(migration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conflicts)</a:t>
                      </a:r>
                    </a:p>
                    <a:p>
                      <a:pPr algn="l"/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5. Spread of tropical </a:t>
                      </a:r>
                      <a:r>
                        <a:rPr lang="en-US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diseases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(malaria)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Likelihood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Very likely, but probably does not have catastrophic impact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Impact</a:t>
                      </a:r>
                      <a:endParaRPr lang="de-DE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Millions casualties due to famines in Asia and Africa; Migration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Comment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Subsistence farmers </a:t>
                      </a:r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in poor</a:t>
                      </a:r>
                      <a:r>
                        <a:rPr lang="en-US" sz="16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countries will </a:t>
                      </a:r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be threatened</a:t>
                      </a:r>
                      <a:r>
                        <a:rPr lang="en-US" sz="16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by more frequent food crises (lack of technology &amp; know how; poverty)</a:t>
                      </a:r>
                      <a:endParaRPr lang="en-US" sz="16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  <a:p>
                      <a:pPr algn="l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Coastal cities</a:t>
                      </a:r>
                      <a:r>
                        <a:rPr lang="en-US" sz="16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Human settlements in coastal areas will become uninhabitable or will need enormous investments to protect against sea level</a:t>
                      </a:r>
                      <a:r>
                        <a:rPr lang="en-US" sz="16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rise.</a:t>
                      </a:r>
                      <a:endParaRPr lang="en-US" sz="16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  <a:p>
                      <a:pPr algn="l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Malaria</a:t>
                      </a:r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is already the world's most important and deadly tropical mosquito-borne parasitic disease.</a:t>
                      </a:r>
                      <a:r>
                        <a:rPr lang="en-US" sz="16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It </a:t>
                      </a:r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kills about 1 million people and afflicts as many as 1 billion people in 109 countries throughout Africa, Asia, and Latin America. It is unclear, how climate change</a:t>
                      </a:r>
                      <a:r>
                        <a:rPr lang="en-US" sz="16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will affect the spread of Malaria</a:t>
                      </a:r>
                      <a:endParaRPr lang="de-DE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Literature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W.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Buytaert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 and B. De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Bièvre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 (2012) Water for cities: The impact of climate change and demographic growth in the tropical Andes. WATER RESOURCES RESEARCH, VOL. 48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de-DE" sz="1200" b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John F. Morton</a:t>
                      </a:r>
                      <a:r>
                        <a:rPr lang="de-DE" sz="12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 (2007) </a:t>
                      </a:r>
                      <a:r>
                        <a:rPr lang="en-US" sz="12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The impact of climate change on smallholder and subsistence agriculture. Proceedings of the National Academy of Sciences (PNAS), 104(50): 19680–19685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J.E. Cohen (2010) Population and climate change. </a:t>
                      </a:r>
                      <a:r>
                        <a:rPr lang="de-DE" sz="1200" b="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Georgia" panose="02040502050405020303" pitchFamily="18" charset="0"/>
                        </a:rPr>
                        <a:t>Proc Am Philos Soc. 2010 Jun;154(2):158-82.</a:t>
                      </a:r>
                      <a:endParaRPr lang="de-DE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19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7" y="838200"/>
            <a:ext cx="8104983" cy="577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World: Population</a:t>
            </a:r>
            <a:r>
              <a:rPr lang="en-US" altLang="en-US" sz="3200" b="1" dirty="0">
                <a:solidFill>
                  <a:schemeClr val="tx2"/>
                </a:solidFill>
                <a:latin typeface="Arial Narrow" pitchFamily="34" charset="0"/>
              </a:rPr>
              <a:t>,</a:t>
            </a: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 1950-</a:t>
            </a:r>
            <a:r>
              <a:rPr lang="en-US" altLang="en-US" sz="3200" b="1" dirty="0" smtClean="0">
                <a:solidFill>
                  <a:srgbClr val="C00000"/>
                </a:solidFill>
                <a:latin typeface="Arial Narrow" pitchFamily="34" charset="0"/>
              </a:rPr>
              <a:t>2100</a:t>
            </a: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en-US" altLang="en-US" sz="2200" b="1" dirty="0" smtClean="0">
                <a:solidFill>
                  <a:schemeClr val="tx2"/>
                </a:solidFill>
                <a:latin typeface="Arial Narrow" pitchFamily="34" charset="0"/>
              </a:rPr>
              <a:t>(billion)</a:t>
            </a:r>
            <a:endParaRPr lang="en-US" altLang="en-US" sz="2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United Nations Department of Economic and Social Affairs, Population Division: World Population Prospects, the 2015 Revision. New York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4954800" y="2263717"/>
            <a:ext cx="68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9.7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9539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5800" y="71832"/>
            <a:ext cx="7543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Disruptions: </a:t>
            </a:r>
            <a:r>
              <a:rPr lang="en-US" altLang="en-US" sz="3400" b="1" dirty="0" smtClean="0">
                <a:solidFill>
                  <a:srgbClr val="C00000"/>
                </a:solidFill>
                <a:latin typeface="Arial Narrow" pitchFamily="34" charset="0"/>
              </a:rPr>
              <a:t>Medical Breakthroughs</a:t>
            </a:r>
            <a:endParaRPr lang="en-US" altLang="en-US" sz="34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200195"/>
              </p:ext>
            </p:extLst>
          </p:nvPr>
        </p:nvGraphicFramePr>
        <p:xfrm>
          <a:off x="362348" y="1066800"/>
          <a:ext cx="8400652" cy="4678680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66452"/>
                <a:gridCol w="6934200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Why?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1. Bio-medical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research could lead to enormous increase in life expectancy</a:t>
                      </a:r>
                      <a:endParaRPr lang="en-US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  <a:p>
                      <a:pPr algn="l"/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2. Poverty reduction and mass-vaccination programs can speeds up mortality decline (very low </a:t>
                      </a:r>
                      <a:r>
                        <a:rPr lang="en-US" i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infant</a:t>
                      </a:r>
                      <a:r>
                        <a:rPr lang="en-US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and child mortality)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Likelihood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Very likely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Impact</a:t>
                      </a:r>
                      <a:endParaRPr lang="de-DE" sz="2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Both tend to </a:t>
                      </a:r>
                      <a:r>
                        <a:rPr lang="en-US" b="1" i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increase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population 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size; </a:t>
                      </a:r>
                      <a:r>
                        <a:rPr lang="en-US" b="1" i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much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higher life expectancy (&gt;150 years) could </a:t>
                      </a:r>
                      <a:r>
                        <a:rPr lang="en-US" b="1" i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significantly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increase world population size</a:t>
                      </a:r>
                      <a:endParaRPr lang="de-DE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Comment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Infant &amp; child mortality </a:t>
                      </a:r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have already declined significantly in all countries worldwide; they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can decline further with relatively simple measures. Modern world population growth is primarily the consequence of a dramatic and rapid decline in infant and child mortality</a:t>
                      </a:r>
                      <a:endParaRPr lang="en-US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  <a:p>
                      <a:pPr algn="l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Genetic and micro-biological</a:t>
                      </a:r>
                      <a:r>
                        <a:rPr lang="en-US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research 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might identify the causes of aging and find simple aging therapy that extends average life span. A landmark study has recently identified a new way to replace ageing cells in our body.</a:t>
                      </a:r>
                      <a:endParaRPr lang="en-US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j-lt"/>
                        </a:rPr>
                        <a:t>Literature</a:t>
                      </a:r>
                      <a:endParaRPr lang="de-DE" sz="24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Lori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Dajose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 (2016) Turning Back the Aging Clock. California Institute of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 Technology (CALTECH) and UCLA. Original Study: </a:t>
                      </a:r>
                      <a:r>
                        <a:rPr lang="en-US" sz="1200" b="0" baseline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Kandul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, Nikolay P. and Zhang, Ting and Hay, Bruce A. and </a:t>
                      </a:r>
                      <a:r>
                        <a:rPr lang="en-US" sz="1200" b="0" baseline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Guo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, Ming (2016) Selective removal of deletion-bearing mitochondrial DNA in </a:t>
                      </a:r>
                      <a:r>
                        <a:rPr lang="en-US" sz="1200" b="0" baseline="0" dirty="0" err="1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heteroplasmic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 Drosophila. Nature Communications, 7 . Art. No. 13100. (Study see: http://authors.library.caltech.edu/72178/)</a:t>
                      </a:r>
                      <a:endParaRPr lang="de-DE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Georgia" panose="02040502050405020303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19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7" name="Oval 3"/>
          <p:cNvSpPr>
            <a:spLocks noChangeArrowheads="1"/>
          </p:cNvSpPr>
          <p:nvPr/>
        </p:nvSpPr>
        <p:spPr bwMode="auto">
          <a:xfrm>
            <a:off x="4076700" y="1447800"/>
            <a:ext cx="876300" cy="8763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0" y="2590800"/>
            <a:ext cx="9144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800" b="1" dirty="0" smtClean="0">
                <a:solidFill>
                  <a:schemeClr val="tx2"/>
                </a:solidFill>
                <a:latin typeface="Arial Narrow" pitchFamily="34" charset="0"/>
              </a:rPr>
              <a:t>Conclusions &amp; Predictions</a:t>
            </a:r>
          </a:p>
          <a:p>
            <a:pPr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/>
            </a:r>
            <a:b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</a:br>
            <a:endParaRPr lang="en-US" altLang="en-US" sz="3000" b="1" dirty="0" smtClean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" y="71832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Long-range Population Scenarios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1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Ten demographic conclusions &amp; predictions</a:t>
            </a:r>
            <a:endParaRPr lang="en-US" altLang="en-US" sz="2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United Nations Department of Economic and Social Affairs, Population Division: World Population Prospects, the 2015 Revision. New York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7159360"/>
              </p:ext>
            </p:extLst>
          </p:nvPr>
        </p:nvGraphicFramePr>
        <p:xfrm>
          <a:off x="457200" y="914400"/>
          <a:ext cx="8153400" cy="5588000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838200"/>
                <a:gridCol w="7315200"/>
              </a:tblGrid>
              <a:tr h="50800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Model</a:t>
                      </a:r>
                      <a:endParaRPr lang="de-DE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Prediction / Conclusions</a:t>
                      </a:r>
                      <a:endParaRPr lang="de-DE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alpha val="30000"/>
                      </a:srgbClr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World population will grow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beyond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10 billion: </a:t>
                      </a:r>
                      <a:r>
                        <a:rPr lang="en-US" sz="18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NO end to </a:t>
                      </a:r>
                      <a:r>
                        <a:rPr lang="en-US" sz="1800" b="1" i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world</a:t>
                      </a:r>
                      <a:r>
                        <a:rPr lang="en-US" sz="18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 pop. growth</a:t>
                      </a:r>
                      <a:endParaRPr lang="de-DE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People will mostly live in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urban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</a:rPr>
                        <a:t>areas</a:t>
                      </a:r>
                      <a:endParaRPr lang="de-DE" sz="20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 smtClean="0">
                          <a:latin typeface="+mj-lt"/>
                        </a:rPr>
                        <a:t>Wealthy cities will become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greener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and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smarter 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for higher quality of life</a:t>
                      </a:r>
                      <a:endParaRPr lang="de-DE" sz="2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latin typeface="+mj-lt"/>
                        </a:rPr>
                        <a:t>Diversity of living conditions will </a:t>
                      </a:r>
                      <a:r>
                        <a:rPr lang="en-US" sz="2000" b="1" i="1" dirty="0" smtClean="0">
                          <a:latin typeface="+mj-lt"/>
                        </a:rPr>
                        <a:t>not</a:t>
                      </a:r>
                      <a:r>
                        <a:rPr lang="en-US" sz="2000" b="1" dirty="0" smtClean="0">
                          <a:latin typeface="+mj-lt"/>
                        </a:rPr>
                        <a:t> vanish;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diversity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might </a:t>
                      </a:r>
                      <a:r>
                        <a:rPr lang="en-US" sz="2000" b="1" i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increase</a:t>
                      </a:r>
                      <a:endParaRPr lang="de-DE" sz="2000" i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Life expectancy will increase </a:t>
                      </a:r>
                      <a:r>
                        <a:rPr lang="en-US" sz="2000" b="1" i="1" dirty="0" smtClean="0">
                          <a:latin typeface="+mj-lt"/>
                        </a:rPr>
                        <a:t>significantly</a:t>
                      </a:r>
                      <a:r>
                        <a:rPr lang="en-US" sz="2000" b="1" dirty="0" smtClean="0">
                          <a:latin typeface="+mj-lt"/>
                        </a:rPr>
                        <a:t> (especially</a:t>
                      </a:r>
                      <a:r>
                        <a:rPr lang="en-US" sz="2000" b="1" baseline="0" dirty="0" smtClean="0">
                          <a:latin typeface="+mj-lt"/>
                        </a:rPr>
                        <a:t> for the wealthy) </a:t>
                      </a:r>
                      <a:endParaRPr lang="de-DE" sz="20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Population ageing is </a:t>
                      </a:r>
                      <a:r>
                        <a:rPr lang="en-US" sz="2000" b="1" i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unavoidable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000" b="1" dirty="0" smtClean="0">
                          <a:latin typeface="+mj-lt"/>
                        </a:rPr>
                        <a:t>– </a:t>
                      </a:r>
                      <a:r>
                        <a:rPr lang="en-US" sz="1700" b="1" dirty="0" smtClean="0">
                          <a:latin typeface="+mj-lt"/>
                        </a:rPr>
                        <a:t>particularly for still high-fertility</a:t>
                      </a:r>
                      <a:r>
                        <a:rPr lang="en-US" sz="1700" b="1" baseline="0" dirty="0" smtClean="0">
                          <a:latin typeface="+mj-lt"/>
                        </a:rPr>
                        <a:t> countries</a:t>
                      </a:r>
                      <a:endParaRPr lang="de-DE" sz="17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chemeClr val="dk1"/>
                          </a:solidFill>
                          <a:latin typeface="+mj-lt"/>
                        </a:rPr>
                        <a:t>Some</a:t>
                      </a:r>
                      <a:r>
                        <a:rPr lang="en-US" sz="2000" b="1" dirty="0" smtClean="0">
                          <a:solidFill>
                            <a:schemeClr val="dk1"/>
                          </a:solidFill>
                          <a:latin typeface="+mj-lt"/>
                        </a:rPr>
                        <a:t> populations</a:t>
                      </a:r>
                      <a:r>
                        <a:rPr lang="en-US" sz="2000" b="1" baseline="0" dirty="0" smtClean="0">
                          <a:solidFill>
                            <a:schemeClr val="dk1"/>
                          </a:solidFill>
                          <a:latin typeface="+mj-lt"/>
                        </a:rPr>
                        <a:t> might have </a:t>
                      </a:r>
                      <a:r>
                        <a:rPr lang="en-US" sz="2000" b="1" i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s</a:t>
                      </a:r>
                      <a:r>
                        <a:rPr lang="en-US" sz="2000" b="1" i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ustained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 below-replacement fertility</a:t>
                      </a:r>
                      <a:endParaRPr lang="de-DE" sz="20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dk1"/>
                          </a:solidFill>
                          <a:latin typeface="+mj-lt"/>
                        </a:rPr>
                        <a:t>Some populations (ethnic groups) will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disappear</a:t>
                      </a:r>
                      <a:r>
                        <a:rPr lang="en-US" sz="2000" b="1" baseline="0" dirty="0" smtClean="0">
                          <a:solidFill>
                            <a:schemeClr val="dk1"/>
                          </a:solidFill>
                          <a:latin typeface="+mj-lt"/>
                        </a:rPr>
                        <a:t>; others will </a:t>
                      </a:r>
                      <a:r>
                        <a:rPr lang="en-US" sz="2000" b="1" baseline="0" dirty="0" smtClean="0">
                          <a:solidFill>
                            <a:srgbClr val="C00000"/>
                          </a:solidFill>
                          <a:latin typeface="+mj-lt"/>
                        </a:rPr>
                        <a:t>dominate</a:t>
                      </a:r>
                      <a:endParaRPr lang="de-DE" sz="2000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Medical breakthroughs might change </a:t>
                      </a:r>
                      <a:r>
                        <a:rPr lang="en-US" sz="18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everything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. Example: Life Expectancy of 200y</a:t>
                      </a:r>
                      <a:endParaRPr lang="de-DE" sz="1600" b="1" dirty="0">
                        <a:solidFill>
                          <a:srgbClr val="C00000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08000">
                <a:tc>
                  <a:txBody>
                    <a:bodyPr/>
                    <a:lstStyle/>
                    <a:p>
                      <a:endParaRPr lang="de-DE" sz="20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Catastrophic</a:t>
                      </a:r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world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pop. </a:t>
                      </a:r>
                      <a:r>
                        <a:rPr lang="en-US" sz="2000" b="1" i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decline</a:t>
                      </a:r>
                      <a:r>
                        <a:rPr lang="en-US" sz="2000" b="1" dirty="0" smtClean="0">
                          <a:solidFill>
                            <a:srgbClr val="C00000"/>
                          </a:solidFill>
                          <a:latin typeface="+mj-lt"/>
                        </a:rPr>
                        <a:t> is possible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: Pandemic,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nuclear war, meteorite</a:t>
                      </a:r>
                      <a:endParaRPr lang="de-DE"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85800" y="1490192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1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685800" y="1999225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2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85800" y="2508258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3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85800" y="3017291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4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85800" y="3526324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5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85800" y="4035357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6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85800" y="4544390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7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85800" y="5053424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8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85800" y="5547656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9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85800" y="6074071"/>
            <a:ext cx="360000" cy="360000"/>
          </a:xfrm>
          <a:prstGeom prst="ellipse">
            <a:avLst/>
          </a:prstGeom>
          <a:solidFill>
            <a:srgbClr val="0070C0">
              <a:alpha val="15000"/>
            </a:srgb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10</a:t>
            </a:r>
            <a:endParaRPr lang="de-DE" alt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3716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057400"/>
            <a:ext cx="9144000" cy="3886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6000" b="1" dirty="0" smtClean="0">
                <a:solidFill>
                  <a:srgbClr val="C00000"/>
                </a:solidFill>
                <a:latin typeface="Arial Narrow" pitchFamily="34" charset="0"/>
              </a:rPr>
              <a:t>Thank you!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en-US" alt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For more details  and in-depth </a:t>
            </a:r>
            <a:r>
              <a:rPr lang="en-US" altLang="en-US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</a:rPr>
              <a:t>analyses go to:</a:t>
            </a:r>
            <a:endParaRPr lang="en-US" alt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 Narrow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altLang="en-US" sz="5400" dirty="0" smtClean="0">
                <a:solidFill>
                  <a:srgbClr val="C00000"/>
                </a:solidFill>
                <a:latin typeface="Arial Narrow" pitchFamily="34" charset="0"/>
              </a:rPr>
              <a:t>www.demographics.at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762000" y="76200"/>
            <a:ext cx="769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GB" altLang="en-US" sz="3200" b="1">
              <a:solidFill>
                <a:schemeClr val="tx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76200" y="76200"/>
            <a:ext cx="845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What has caused modern population growth?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51204" name="Picture 6" descr="IMG_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14400"/>
            <a:ext cx="6248399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248400" y="2057400"/>
            <a:ext cx="278765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t" anchorCtr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2400" b="1" dirty="0" smtClean="0">
                <a:latin typeface="Arial Narrow" pitchFamily="34" charset="0"/>
              </a:rPr>
              <a:t>The unprecedented increase in the world population did not happen because we were breeding like rabbits, but because </a:t>
            </a:r>
            <a:r>
              <a:rPr lang="en-US" altLang="en-US" sz="2800" b="1" dirty="0" smtClean="0">
                <a:solidFill>
                  <a:srgbClr val="C00000"/>
                </a:solidFill>
                <a:latin typeface="Arial Narrow" pitchFamily="34" charset="0"/>
              </a:rPr>
              <a:t>we were no longer dying like flies. </a:t>
            </a:r>
            <a:endParaRPr lang="en-US" altLang="en-US" sz="28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3204600" y="2209800"/>
            <a:ext cx="144000" cy="1676400"/>
          </a:xfrm>
          <a:prstGeom prst="upDownArrow">
            <a:avLst>
              <a:gd name="adj1" fmla="val 50000"/>
              <a:gd name="adj2" fmla="val 17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457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5" descr="fig_population_0-2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686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533400" y="6002338"/>
            <a:ext cx="83820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800" b="1" dirty="0"/>
              <a:t>Source:</a:t>
            </a:r>
            <a:r>
              <a:rPr lang="en-US" altLang="en-US" sz="800" dirty="0"/>
              <a:t> This chart was compiled by the author from the following sources: 1) Durand, J.D. (1960): The population statistics of China, A.D. 2 - 1953. In: Population Studies, Vol. 13, No. 3, 209-256; (2) </a:t>
            </a:r>
            <a:r>
              <a:rPr lang="en-US" altLang="en-US" sz="800" dirty="0" err="1"/>
              <a:t>Mi</a:t>
            </a:r>
            <a:r>
              <a:rPr lang="en-US" altLang="en-US" sz="800" dirty="0"/>
              <a:t>, Hong (1992): The quantitative analysis about evolution of historical population on Ming Dynasty in China. Paper presented at the IUSSP General Conference, Session 40, Montreal; (3) Hu </a:t>
            </a:r>
            <a:r>
              <a:rPr lang="en-US" altLang="en-US" sz="800" dirty="0" err="1"/>
              <a:t>Huanyong</a:t>
            </a:r>
            <a:r>
              <a:rPr lang="en-US" altLang="en-US" sz="800" dirty="0"/>
              <a:t> (Ed.) (1984): The population geography of China. Shanghai (East China Normal University Press), p. 10 (taken from Susumu </a:t>
            </a:r>
            <a:r>
              <a:rPr lang="en-US" altLang="en-US" sz="800" dirty="0" err="1"/>
              <a:t>Yabuki</a:t>
            </a:r>
            <a:r>
              <a:rPr lang="en-US" altLang="en-US" sz="800" dirty="0"/>
              <a:t> (1995): China's new political economy. The giant awakes. Boulder, San Francisco, Oxford, Westview Press, p.96); (4) China Statistical Yearbook, 1994, Beijing. China Statistical Publishing House. (5) United Nations (1999): World Population Prospects. The 1998 Revision. New York (from data files on diskettes)</a:t>
            </a:r>
          </a:p>
        </p:txBody>
      </p:sp>
      <p:sp>
        <p:nvSpPr>
          <p:cNvPr id="7173" name="Text Box 19"/>
          <p:cNvSpPr txBox="1">
            <a:spLocks noChangeArrowheads="1"/>
          </p:cNvSpPr>
          <p:nvPr/>
        </p:nvSpPr>
        <p:spPr bwMode="auto">
          <a:xfrm>
            <a:off x="3717925" y="2017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174" name="Text Box 31"/>
          <p:cNvSpPr txBox="1">
            <a:spLocks noChangeArrowheads="1"/>
          </p:cNvSpPr>
          <p:nvPr/>
        </p:nvSpPr>
        <p:spPr bwMode="auto">
          <a:xfrm>
            <a:off x="6400800" y="2057400"/>
            <a:ext cx="2190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>
                <a:solidFill>
                  <a:srgbClr val="C00000"/>
                </a:solidFill>
                <a:latin typeface="Arial Narrow" pitchFamily="34" charset="0"/>
              </a:rPr>
              <a:t>2010: 1.35 billion</a:t>
            </a:r>
            <a:endParaRPr lang="en-US" altLang="en-US" sz="24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7176" name="Rectangle 7"/>
          <p:cNvSpPr>
            <a:spLocks noChangeArrowheads="1"/>
          </p:cNvSpPr>
          <p:nvPr/>
        </p:nvSpPr>
        <p:spPr bwMode="auto">
          <a:xfrm>
            <a:off x="76200" y="76200"/>
            <a:ext cx="906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Evidence on population numbers: </a:t>
            </a:r>
            <a:r>
              <a:rPr lang="en-US" altLang="en-US" sz="2800" b="1" dirty="0" smtClean="0">
                <a:solidFill>
                  <a:schemeClr val="tx2"/>
                </a:solidFill>
                <a:latin typeface="Arial Narrow" pitchFamily="34" charset="0"/>
              </a:rPr>
              <a:t>Example China</a:t>
            </a:r>
            <a:endParaRPr lang="en-US" altLang="en-US" sz="28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3370262" y="1143000"/>
            <a:ext cx="41259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2400" b="1" dirty="0">
                <a:latin typeface="Arial Narrow" pitchFamily="34" charset="0"/>
              </a:rPr>
              <a:t>China's population, A.D. 0 - 2050</a:t>
            </a:r>
            <a:r>
              <a:rPr lang="en-US" altLang="en-US" sz="2400" dirty="0">
                <a:latin typeface="Arial Narrow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72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800724"/>
            <a:ext cx="8381999" cy="603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" y="76200"/>
            <a:ext cx="906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600" b="1" dirty="0" smtClean="0">
                <a:solidFill>
                  <a:schemeClr val="tx2"/>
                </a:solidFill>
                <a:latin typeface="Arial Narrow" pitchFamily="34" charset="0"/>
              </a:rPr>
              <a:t>The </a:t>
            </a:r>
            <a:r>
              <a:rPr lang="en-US" altLang="en-US" sz="3600" b="1" dirty="0" smtClean="0">
                <a:solidFill>
                  <a:srgbClr val="C00000"/>
                </a:solidFill>
                <a:latin typeface="Arial Narrow" pitchFamily="34" charset="0"/>
              </a:rPr>
              <a:t>true size</a:t>
            </a:r>
            <a:r>
              <a:rPr lang="en-US" altLang="en-US" sz="3600" b="1" dirty="0" smtClean="0">
                <a:solidFill>
                  <a:schemeClr val="tx2"/>
                </a:solidFill>
                <a:latin typeface="Arial Narrow" pitchFamily="34" charset="0"/>
              </a:rPr>
              <a:t> of Africa</a:t>
            </a:r>
            <a:endParaRPr lang="en-US" altLang="en-US" sz="36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46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762000" y="76200"/>
            <a:ext cx="769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GB" altLang="en-US" sz="3200" b="1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6200" y="76200"/>
            <a:ext cx="906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Disclaimer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1752600"/>
            <a:ext cx="80772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This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presentation is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not a United Nations publication.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It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is a private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project, authored by Gerhard K.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Heilig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 Views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expressed are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those of 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author and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do not imply the expression of any opinion on the part of any international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/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organization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or research institute.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This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presentation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is using data from the official United Nations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“World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Population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Prospects” (WPP), 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“World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Urbanization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Prospects” (WUP) 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and the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“Probabilistic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Population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Projections” (PPP) for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all countries of the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world, as published by the United Nations Population Division of the </a:t>
            </a:r>
            <a:b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</a:b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Department of Economic and Social Affairs.</a:t>
            </a: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official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data are available on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the following official websites: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 the World Population Prospects: http://esa.un.org/unpd/wpp/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 the World Urbanization Prospects: http://esa.un.org/unpd/wup/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For the Probabilistic Population Projections: http://esa.un.org/unpd/DVD/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019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762000" y="76200"/>
            <a:ext cx="769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endParaRPr lang="en-GB" altLang="en-US" sz="3200" b="1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721823"/>
            <a:ext cx="914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charset="0"/>
                <a:cs typeface="Arial" charset="0"/>
              </a:rPr>
              <a:t>I, the copyright holder of this work, hereby publish it under the following licenses:</a:t>
            </a:r>
          </a:p>
        </p:txBody>
      </p:sp>
      <p:pic>
        <p:nvPicPr>
          <p:cNvPr id="2054" name="Picture 6" descr="w:en:Creative Comm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171700"/>
            <a:ext cx="1143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attribu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2286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hare alik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22860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282883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This file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is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licensed under the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  <a:hlinkClick r:id="rId6" tooltip="w:en:Creative Commons"/>
              </a:rPr>
              <a:t>Creative Commons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  <a:hlinkClick r:id="rId7"/>
              </a:rPr>
              <a:t>Attribution-Share Alike 3.0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+mj-lt"/>
                <a:hlinkClick r:id="rId7"/>
              </a:rPr>
              <a:t>Unported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license.</a:t>
            </a:r>
          </a:p>
        </p:txBody>
      </p:sp>
      <p:sp>
        <p:nvSpPr>
          <p:cNvPr id="9" name="Rectangle 8"/>
          <p:cNvSpPr/>
          <p:nvPr/>
        </p:nvSpPr>
        <p:spPr>
          <a:xfrm>
            <a:off x="2362200" y="3096412"/>
            <a:ext cx="4343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You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are free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 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to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share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– to copy, distribute and transmit the work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to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remix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– to adapt the work</a:t>
            </a:r>
          </a:p>
          <a:p>
            <a:pPr algn="l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Under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the following conditions: 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attribution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– You must attribute the work in the manner specified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below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(but not in any way that suggests that I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endorse you or your use of the work).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share </a:t>
            </a: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alike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– If you alter, transform, or build upon this work, you may distribute the resulting work only under the same or similar license to this one.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3400" y="5481935"/>
            <a:ext cx="8077200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I, the copyright holder, request that you attribute this work as:</a:t>
            </a:r>
            <a:b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05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“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Long-range Population Scenarios”</a:t>
            </a:r>
            <a:r>
              <a:rPr lang="de-DE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PowerPoint presentation by Gerhard K. </a:t>
            </a:r>
            <a:r>
              <a:rPr lang="en-US" sz="10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Heilig</a:t>
            </a:r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,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16 August, 2017 (www.gerhard-k-heilig.com)”</a:t>
            </a:r>
            <a:endParaRPr lang="en-US" sz="10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76200" y="76200"/>
            <a:ext cx="9067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Copyright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2" y="838200"/>
            <a:ext cx="7449467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Africa </a:t>
            </a:r>
            <a:r>
              <a:rPr lang="en-US" altLang="en-US" sz="3200" b="1" dirty="0">
                <a:solidFill>
                  <a:schemeClr val="tx2"/>
                </a:solidFill>
                <a:latin typeface="Arial Narrow" pitchFamily="34" charset="0"/>
              </a:rPr>
              <a:t>-</a:t>
            </a: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 Europe: Population, 1950-</a:t>
            </a:r>
            <a:r>
              <a:rPr lang="en-US" altLang="en-US" sz="3200" b="1" dirty="0" smtClean="0">
                <a:solidFill>
                  <a:srgbClr val="C00000"/>
                </a:solidFill>
                <a:latin typeface="Arial Narrow" pitchFamily="34" charset="0"/>
              </a:rPr>
              <a:t>2100</a:t>
            </a: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en-US" altLang="en-US" sz="2200" b="1" dirty="0" smtClean="0">
                <a:solidFill>
                  <a:schemeClr val="tx2"/>
                </a:solidFill>
                <a:latin typeface="Arial Narrow" pitchFamily="34" charset="0"/>
              </a:rPr>
              <a:t>(</a:t>
            </a:r>
            <a:r>
              <a:rPr lang="en-US" altLang="en-US" sz="2200" b="1" dirty="0">
                <a:solidFill>
                  <a:schemeClr val="tx2"/>
                </a:solidFill>
                <a:latin typeface="Arial Narrow" pitchFamily="34" charset="0"/>
              </a:rPr>
              <a:t>m</a:t>
            </a:r>
            <a:r>
              <a:rPr lang="en-US" altLang="en-US" sz="2200" b="1" dirty="0" smtClean="0">
                <a:solidFill>
                  <a:schemeClr val="tx2"/>
                </a:solidFill>
                <a:latin typeface="Arial Narrow" pitchFamily="34" charset="0"/>
              </a:rPr>
              <a:t>illion)</a:t>
            </a:r>
            <a:endParaRPr lang="en-US" altLang="en-US" sz="2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8127600" y="2116128"/>
            <a:ext cx="86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4,387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8123940" y="5410200"/>
            <a:ext cx="68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646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26295" y="5878200"/>
            <a:ext cx="68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229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326295" y="5370090"/>
            <a:ext cx="68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549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8245" y="6581001"/>
            <a:ext cx="9172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United Nations Department of Economic and Social Affairs, Population Division: World Population Prospects, the 2015 Revision. New York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770390" y="5336723"/>
            <a:ext cx="68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738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82059" y="4859624"/>
            <a:ext cx="86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1,186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299056" y="3810000"/>
            <a:ext cx="86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2,478</a:t>
            </a:r>
            <a:endParaRPr lang="de-DE" altLang="en-US" sz="2400" b="1" dirty="0">
              <a:latin typeface="+mj-lt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370000" y="5336723"/>
            <a:ext cx="684000" cy="468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0070C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2400" b="1" dirty="0" smtClean="0">
                <a:latin typeface="+mj-lt"/>
              </a:rPr>
              <a:t>707</a:t>
            </a:r>
            <a:endParaRPr lang="de-DE" alt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68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Population growth or decline, </a:t>
            </a:r>
            <a:r>
              <a:rPr lang="en-US" altLang="en-US" sz="3200" b="1" dirty="0" smtClean="0">
                <a:solidFill>
                  <a:srgbClr val="C00000"/>
                </a:solidFill>
                <a:latin typeface="Arial Narrow" pitchFamily="34" charset="0"/>
              </a:rPr>
              <a:t>2015</a:t>
            </a: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-2100 </a:t>
            </a:r>
            <a:r>
              <a:rPr lang="en-US" altLang="en-US" sz="2200" b="1" dirty="0" smtClean="0">
                <a:solidFill>
                  <a:schemeClr val="tx2"/>
                </a:solidFill>
                <a:latin typeface="Arial Narrow" pitchFamily="34" charset="0"/>
              </a:rPr>
              <a:t>(millions)</a:t>
            </a:r>
            <a:endParaRPr lang="en-US" altLang="en-US" sz="2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6" y="833455"/>
            <a:ext cx="8859327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United Nations Department of Economic and Social Affairs, Population Division: World Population Prospects, the 2015 Revision. New York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8744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7558135" cy="587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705600" y="891104"/>
            <a:ext cx="2286000" cy="54334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16200" y="0"/>
            <a:ext cx="799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Global projections by variant: 1950-</a:t>
            </a:r>
            <a:r>
              <a:rPr lang="en-US" altLang="en-US" sz="3200" b="1" dirty="0" smtClean="0">
                <a:solidFill>
                  <a:srgbClr val="C00000"/>
                </a:solidFill>
                <a:latin typeface="Arial Narrow" pitchFamily="34" charset="0"/>
              </a:rPr>
              <a:t>2100</a:t>
            </a:r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en-US" altLang="en-US" sz="2200" b="1" dirty="0" smtClean="0">
                <a:solidFill>
                  <a:schemeClr val="tx2"/>
                </a:solidFill>
                <a:latin typeface="Arial Narrow" pitchFamily="34" charset="0"/>
              </a:rPr>
              <a:t>(</a:t>
            </a:r>
            <a:r>
              <a:rPr lang="en-US" altLang="en-US" sz="2200" b="1" dirty="0">
                <a:solidFill>
                  <a:schemeClr val="tx2"/>
                </a:solidFill>
                <a:latin typeface="Arial Narrow" pitchFamily="34" charset="0"/>
              </a:rPr>
              <a:t>m</a:t>
            </a:r>
            <a:r>
              <a:rPr lang="en-US" altLang="en-US" sz="2200" b="1" dirty="0" smtClean="0">
                <a:solidFill>
                  <a:schemeClr val="tx2"/>
                </a:solidFill>
                <a:latin typeface="Arial Narrow" pitchFamily="34" charset="0"/>
              </a:rPr>
              <a:t>illion)</a:t>
            </a:r>
            <a:endParaRPr lang="en-US" altLang="en-US" sz="2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28245" y="6581001"/>
            <a:ext cx="9172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United Nations Department of Economic and Social Affairs, Population Division: World Population Prospects, the 2015 Revision. New York</a:t>
            </a:r>
            <a:endParaRPr lang="en-US" sz="12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705600" y="891104"/>
            <a:ext cx="2362200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t" anchorCtr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en-US" sz="1500" b="1" dirty="0" smtClean="0">
                <a:latin typeface="+mj-lt"/>
              </a:rPr>
              <a:t>Constant fertility and</a:t>
            </a:r>
            <a:br>
              <a:rPr lang="en-US" altLang="en-US" sz="1500" b="1" dirty="0" smtClean="0">
                <a:latin typeface="+mj-lt"/>
              </a:rPr>
            </a:br>
            <a:r>
              <a:rPr lang="en-US" altLang="en-US" sz="1500" b="1" dirty="0" smtClean="0">
                <a:latin typeface="+mj-lt"/>
              </a:rPr>
              <a:t>mortality </a:t>
            </a:r>
            <a:r>
              <a:rPr lang="en-US" altLang="en-US" sz="1500" b="1" dirty="0" smtClean="0">
                <a:solidFill>
                  <a:srgbClr val="C00000"/>
                </a:solidFill>
                <a:latin typeface="+mj-lt"/>
              </a:rPr>
              <a:t>decline</a:t>
            </a:r>
            <a:r>
              <a:rPr lang="en-US" altLang="en-US" sz="1500" b="1" dirty="0" smtClean="0">
                <a:latin typeface="+mj-lt"/>
              </a:rPr>
              <a:t>: 25 billion</a:t>
            </a:r>
            <a:endParaRPr lang="de-DE" altLang="en-US" sz="1500" b="1" dirty="0">
              <a:latin typeface="+mj-lt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705600" y="2209800"/>
            <a:ext cx="2362200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99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en-US" sz="1500" b="1" dirty="0" smtClean="0">
                <a:latin typeface="+mj-lt"/>
              </a:rPr>
              <a:t>Constant fertility and</a:t>
            </a:r>
            <a:br>
              <a:rPr lang="en-US" altLang="en-US" sz="1500" b="1" dirty="0" smtClean="0">
                <a:latin typeface="+mj-lt"/>
              </a:rPr>
            </a:br>
            <a:r>
              <a:rPr lang="en-US" altLang="en-US" sz="1500" b="1" dirty="0" smtClean="0">
                <a:latin typeface="+mj-lt"/>
              </a:rPr>
              <a:t>const. mortality: 19 billion</a:t>
            </a:r>
            <a:endParaRPr lang="de-DE" altLang="en-US" sz="1500" b="1" dirty="0">
              <a:latin typeface="+mj-lt"/>
            </a:endParaRP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705600" y="4074032"/>
            <a:ext cx="2362200" cy="49796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0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en-US" altLang="en-US" sz="1400" b="1" dirty="0" smtClean="0">
                <a:latin typeface="+mj-lt"/>
              </a:rPr>
              <a:t>Instant replacement</a:t>
            </a:r>
            <a:br>
              <a:rPr lang="en-US" altLang="en-US" sz="1400" b="1" dirty="0" smtClean="0">
                <a:latin typeface="+mj-lt"/>
              </a:rPr>
            </a:br>
            <a:r>
              <a:rPr lang="en-US" altLang="en-US" sz="1400" b="1" dirty="0" smtClean="0">
                <a:latin typeface="+mj-lt"/>
              </a:rPr>
              <a:t>fertility: 10 billion</a:t>
            </a:r>
            <a:endParaRPr lang="de-DE" altLang="en-US" sz="1400" b="1" dirty="0">
              <a:latin typeface="+mj-lt"/>
            </a:endParaRP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707058" y="4608336"/>
            <a:ext cx="2362200" cy="4979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500"/>
              </a:lnSpc>
            </a:pPr>
            <a:r>
              <a:rPr lang="en-US" altLang="en-US" sz="1400" b="1" dirty="0" smtClean="0">
                <a:latin typeface="+mj-lt"/>
              </a:rPr>
              <a:t>Constant mortality: </a:t>
            </a:r>
            <a:br>
              <a:rPr lang="en-US" altLang="en-US" sz="1400" b="1" dirty="0" smtClean="0">
                <a:latin typeface="+mj-lt"/>
              </a:rPr>
            </a:br>
            <a:r>
              <a:rPr lang="en-US" altLang="en-US" sz="1400" b="1" dirty="0" smtClean="0">
                <a:latin typeface="+mj-lt"/>
              </a:rPr>
              <a:t>8.6 billion</a:t>
            </a:r>
            <a:endParaRPr lang="de-DE" altLang="en-US" sz="1400" b="1" dirty="0">
              <a:latin typeface="+mj-lt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6705600" y="3520734"/>
            <a:ext cx="2362200" cy="5178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1600"/>
              </a:lnSpc>
            </a:pPr>
            <a:r>
              <a:rPr lang="en-US" altLang="en-US" sz="1400" b="1" dirty="0" smtClean="0">
                <a:latin typeface="+mj-lt"/>
              </a:rPr>
              <a:t>Medium variant: </a:t>
            </a:r>
            <a:br>
              <a:rPr lang="en-US" altLang="en-US" sz="1400" b="1" dirty="0" smtClean="0">
                <a:latin typeface="+mj-lt"/>
              </a:rPr>
            </a:br>
            <a:r>
              <a:rPr lang="en-US" altLang="en-US" b="1" dirty="0" smtClean="0">
                <a:solidFill>
                  <a:srgbClr val="0070C0"/>
                </a:solidFill>
                <a:latin typeface="+mj-lt"/>
              </a:rPr>
              <a:t>11 billion</a:t>
            </a:r>
            <a:endParaRPr lang="de-DE" altLang="en-US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697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685800" y="0"/>
            <a:ext cx="7924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>World population in 2100 by scenario</a:t>
            </a:r>
            <a:endParaRPr lang="en-US" altLang="en-US" sz="22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7538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WPP2015</a:t>
            </a:r>
            <a:endParaRPr lang="en-US" sz="12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838200"/>
            <a:ext cx="8305800" cy="57371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Tx/>
              <a:buNone/>
              <a:defRPr/>
            </a:pPr>
            <a:r>
              <a:rPr lang="de-DE" b="1" kern="0" dirty="0" smtClean="0">
                <a:solidFill>
                  <a:srgbClr val="C00000"/>
                </a:solidFill>
                <a:latin typeface="Arial Narrow" pitchFamily="34" charset="0"/>
              </a:rPr>
              <a:t>Constant-fertility</a:t>
            </a:r>
          </a:p>
          <a:p>
            <a:pPr marL="400050" lvl="1" indent="0" eaLnBrk="1" hangingPunct="1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Tx/>
              <a:buNone/>
              <a:defRPr/>
            </a:pPr>
            <a:r>
              <a:rPr lang="en-US" sz="2200" b="1" kern="0" dirty="0" smtClean="0">
                <a:latin typeface="Arial Narrow" pitchFamily="34" charset="0"/>
              </a:rPr>
              <a:t>With current fertility (and medium-variant mortality decline) the world population would increase to </a:t>
            </a:r>
            <a:r>
              <a:rPr lang="en-US" sz="2200" b="1" kern="0" dirty="0" smtClean="0">
                <a:solidFill>
                  <a:srgbClr val="C00000"/>
                </a:solidFill>
                <a:latin typeface="Arial Narrow" pitchFamily="34" charset="0"/>
              </a:rPr>
              <a:t>25 billion </a:t>
            </a:r>
            <a:r>
              <a:rPr lang="en-US" sz="2200" b="1" kern="0" dirty="0" smtClean="0">
                <a:latin typeface="Arial Narrow" pitchFamily="34" charset="0"/>
              </a:rPr>
              <a:t>people.</a:t>
            </a:r>
            <a:endParaRPr lang="de-DE" sz="2200" b="1" kern="0" dirty="0" smtClean="0">
              <a:latin typeface="Arial Narrow" pitchFamily="34" charset="0"/>
            </a:endParaRPr>
          </a:p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Tx/>
              <a:buNone/>
              <a:defRPr/>
            </a:pPr>
            <a:r>
              <a:rPr lang="en-US" b="1" kern="0" dirty="0" smtClean="0">
                <a:solidFill>
                  <a:srgbClr val="FF9900"/>
                </a:solidFill>
                <a:latin typeface="Arial Narrow" pitchFamily="34" charset="0"/>
              </a:rPr>
              <a:t>Everything constant</a:t>
            </a:r>
          </a:p>
          <a:p>
            <a:pPr marL="400050" lvl="1" indent="0" eaLnBrk="1" hangingPunct="1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Tx/>
              <a:buNone/>
              <a:defRPr/>
            </a:pPr>
            <a:r>
              <a:rPr lang="en-US" sz="2200" b="1" kern="0" dirty="0" smtClean="0">
                <a:latin typeface="Arial Narrow" pitchFamily="34" charset="0"/>
              </a:rPr>
              <a:t>With </a:t>
            </a:r>
            <a:r>
              <a:rPr lang="en-US" sz="2200" b="1" i="1" kern="0" dirty="0" smtClean="0">
                <a:latin typeface="Arial Narrow" pitchFamily="34" charset="0"/>
              </a:rPr>
              <a:t>current</a:t>
            </a:r>
            <a:r>
              <a:rPr lang="en-US" sz="2200" b="1" kern="0" dirty="0" smtClean="0">
                <a:latin typeface="Arial Narrow" pitchFamily="34" charset="0"/>
              </a:rPr>
              <a:t> fertility and mortality the world population would increase to only some </a:t>
            </a:r>
            <a:r>
              <a:rPr lang="en-US" sz="2200" b="1" kern="0" dirty="0" smtClean="0">
                <a:solidFill>
                  <a:srgbClr val="C00000"/>
                </a:solidFill>
                <a:latin typeface="Arial Narrow" pitchFamily="34" charset="0"/>
              </a:rPr>
              <a:t>19 billion</a:t>
            </a:r>
            <a:r>
              <a:rPr lang="en-US" sz="2200" b="1" kern="0" dirty="0" smtClean="0">
                <a:latin typeface="Arial Narrow" pitchFamily="34" charset="0"/>
              </a:rPr>
              <a:t>, because fewer people would survive to old age</a:t>
            </a:r>
            <a:endParaRPr lang="de-DE" sz="2200" b="1" kern="0" dirty="0" smtClean="0">
              <a:latin typeface="Arial Narrow" pitchFamily="34" charset="0"/>
            </a:endParaRPr>
          </a:p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Tx/>
              <a:buNone/>
              <a:defRPr/>
            </a:pPr>
            <a:r>
              <a:rPr lang="de-DE" sz="2800" b="1" kern="0" dirty="0">
                <a:solidFill>
                  <a:srgbClr val="0070C0"/>
                </a:solidFill>
                <a:latin typeface="Arial Narrow" pitchFamily="34" charset="0"/>
              </a:rPr>
              <a:t>Medium variant </a:t>
            </a:r>
            <a:r>
              <a:rPr lang="de-DE" sz="2200" b="1" kern="0" dirty="0">
                <a:latin typeface="Arial Narrow" pitchFamily="34" charset="0"/>
              </a:rPr>
              <a:t>(= median of probabilistic </a:t>
            </a:r>
            <a:r>
              <a:rPr lang="de-DE" sz="2200" b="1" kern="0" dirty="0" smtClean="0">
                <a:latin typeface="Arial Narrow" pitchFamily="34" charset="0"/>
              </a:rPr>
              <a:t>projections)</a:t>
            </a:r>
          </a:p>
          <a:p>
            <a:pPr marL="400050" lvl="1" indent="0" eaLnBrk="1" hangingPunct="1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Tx/>
              <a:buNone/>
              <a:defRPr/>
            </a:pPr>
            <a:r>
              <a:rPr lang="en-US" sz="2200" b="1" kern="0" dirty="0" smtClean="0">
                <a:latin typeface="Arial Narrow" pitchFamily="34" charset="0"/>
              </a:rPr>
              <a:t>With declining fertility and declining mortality the world population would increase to </a:t>
            </a:r>
            <a:r>
              <a:rPr lang="en-US" sz="2200" b="1" kern="0" dirty="0" smtClean="0">
                <a:solidFill>
                  <a:srgbClr val="C00000"/>
                </a:solidFill>
                <a:latin typeface="Arial Narrow" pitchFamily="34" charset="0"/>
              </a:rPr>
              <a:t>11.2 billion</a:t>
            </a:r>
            <a:r>
              <a:rPr lang="en-US" sz="2200" b="1" kern="0" dirty="0" smtClean="0">
                <a:latin typeface="Arial Narrow" pitchFamily="34" charset="0"/>
              </a:rPr>
              <a:t>.</a:t>
            </a:r>
            <a:endParaRPr lang="de-DE" sz="2200" b="1" kern="0" dirty="0" smtClean="0">
              <a:latin typeface="Arial Narrow" pitchFamily="34" charset="0"/>
            </a:endParaRPr>
          </a:p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None/>
              <a:defRPr/>
            </a:pPr>
            <a:r>
              <a:rPr lang="de-DE" sz="2800" b="1" kern="0" dirty="0" smtClean="0">
                <a:solidFill>
                  <a:srgbClr val="008000"/>
                </a:solidFill>
                <a:latin typeface="Arial Narrow" pitchFamily="34" charset="0"/>
              </a:rPr>
              <a:t>Instant-replacement-fertility</a:t>
            </a:r>
          </a:p>
          <a:p>
            <a:pPr marL="400050" lvl="1" indent="0" eaLnBrk="1" hangingPunct="1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None/>
              <a:defRPr/>
            </a:pPr>
            <a:r>
              <a:rPr lang="en-US" sz="2200" b="1" kern="0" dirty="0" smtClean="0">
                <a:latin typeface="Arial Narrow" pitchFamily="34" charset="0"/>
              </a:rPr>
              <a:t>Even if all high-fertility countries would reduce their fertility to replacement, the global population would grow to </a:t>
            </a:r>
            <a:r>
              <a:rPr lang="en-US" sz="2200" b="1" kern="0" dirty="0" smtClean="0">
                <a:solidFill>
                  <a:srgbClr val="C00000"/>
                </a:solidFill>
                <a:latin typeface="Arial Narrow" pitchFamily="34" charset="0"/>
              </a:rPr>
              <a:t>10.3 billion</a:t>
            </a:r>
            <a:endParaRPr lang="de-DE" sz="2200" b="1" kern="0" dirty="0">
              <a:solidFill>
                <a:srgbClr val="C00000"/>
              </a:solidFill>
              <a:latin typeface="Arial Narrow" pitchFamily="34" charset="0"/>
            </a:endParaRPr>
          </a:p>
          <a:p>
            <a:pPr marL="0" indent="0" eaLnBrk="1" hangingPunct="1"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Tx/>
              <a:buNone/>
              <a:defRPr/>
            </a:pPr>
            <a:r>
              <a:rPr lang="de-DE" sz="2800" b="1" kern="0" dirty="0" smtClean="0">
                <a:latin typeface="Arial Narrow" pitchFamily="34" charset="0"/>
              </a:rPr>
              <a:t>Constant-mortality</a:t>
            </a:r>
          </a:p>
          <a:p>
            <a:pPr marL="400050" lvl="1" indent="0" eaLnBrk="1" hangingPunct="1">
              <a:lnSpc>
                <a:spcPts val="2300"/>
              </a:lnSpc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Tx/>
              <a:buNone/>
              <a:defRPr/>
            </a:pPr>
            <a:r>
              <a:rPr lang="en-US" sz="2200" b="1" kern="0" dirty="0" smtClean="0">
                <a:latin typeface="Arial Narrow" pitchFamily="34" charset="0"/>
              </a:rPr>
              <a:t>With current mortality (and medium-variant fertility decline) the world population would be only </a:t>
            </a:r>
            <a:r>
              <a:rPr lang="en-US" sz="2200" b="1" kern="0" dirty="0" smtClean="0">
                <a:solidFill>
                  <a:srgbClr val="C00000"/>
                </a:solidFill>
                <a:latin typeface="Arial Narrow" pitchFamily="34" charset="0"/>
              </a:rPr>
              <a:t>8.6 billion</a:t>
            </a:r>
            <a:r>
              <a:rPr lang="en-US" sz="2200" b="1" kern="0" dirty="0" smtClean="0">
                <a:latin typeface="Arial Narrow" pitchFamily="34" charset="0"/>
              </a:rPr>
              <a:t>.</a:t>
            </a:r>
            <a:endParaRPr lang="de-DE" sz="2200" b="1" kern="0" dirty="0" smtClean="0">
              <a:latin typeface="Arial Narrow" pitchFamily="34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Tx/>
              <a:buNone/>
              <a:defRPr/>
            </a:pPr>
            <a:endParaRPr lang="de-DE" sz="2800" kern="0" dirty="0" smtClean="0">
              <a:latin typeface="Arial Narrow" pitchFamily="34" charset="0"/>
            </a:endParaRP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76200" y="72900"/>
            <a:ext cx="540000" cy="5400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0706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7" name="Oval 3"/>
          <p:cNvSpPr>
            <a:spLocks noChangeArrowheads="1"/>
          </p:cNvSpPr>
          <p:nvPr/>
        </p:nvSpPr>
        <p:spPr bwMode="auto">
          <a:xfrm>
            <a:off x="4076700" y="1447800"/>
            <a:ext cx="876300" cy="876300"/>
          </a:xfrm>
          <a:prstGeom prst="ellipse">
            <a:avLst/>
          </a:prstGeom>
          <a:solidFill>
            <a:srgbClr val="C00000">
              <a:alpha val="70000"/>
            </a:srgbClr>
          </a:solidFill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0" y="2590800"/>
            <a:ext cx="9144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4800" b="1" dirty="0" smtClean="0">
                <a:solidFill>
                  <a:schemeClr val="tx2"/>
                </a:solidFill>
                <a:latin typeface="Arial Narrow" pitchFamily="34" charset="0"/>
              </a:rPr>
              <a:t>World population in </a:t>
            </a:r>
            <a:r>
              <a:rPr lang="en-US" altLang="en-US" sz="4800" b="1" dirty="0" smtClean="0">
                <a:solidFill>
                  <a:srgbClr val="C00000"/>
                </a:solidFill>
                <a:latin typeface="Arial Narrow" pitchFamily="34" charset="0"/>
              </a:rPr>
              <a:t>2300</a:t>
            </a:r>
          </a:p>
          <a:p>
            <a:pPr eaLnBrk="1" hangingPunct="1"/>
            <a: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  <a:t/>
            </a:r>
            <a:br>
              <a:rPr lang="en-US" altLang="en-US" sz="32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3000" b="1" dirty="0" smtClean="0">
                <a:solidFill>
                  <a:schemeClr val="tx2"/>
                </a:solidFill>
                <a:latin typeface="Arial Narrow" pitchFamily="34" charset="0"/>
              </a:rPr>
              <a:t>Based on: United Nations, Department of </a:t>
            </a:r>
            <a:br>
              <a:rPr lang="en-US" altLang="en-US" sz="30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3000" b="1" dirty="0" err="1" smtClean="0">
                <a:solidFill>
                  <a:schemeClr val="tx2"/>
                </a:solidFill>
                <a:latin typeface="Arial Narrow" pitchFamily="34" charset="0"/>
              </a:rPr>
              <a:t>Economicand</a:t>
            </a:r>
            <a:r>
              <a:rPr lang="en-US" altLang="en-US" sz="3000" b="1" dirty="0" smtClean="0">
                <a:solidFill>
                  <a:schemeClr val="tx2"/>
                </a:solidFill>
                <a:latin typeface="Arial Narrow" pitchFamily="34" charset="0"/>
              </a:rPr>
              <a:t> Social Affairs, Population Division: </a:t>
            </a:r>
            <a:br>
              <a:rPr lang="en-US" altLang="en-US" sz="30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3000" b="1" dirty="0" smtClean="0">
                <a:solidFill>
                  <a:schemeClr val="tx2"/>
                </a:solidFill>
                <a:latin typeface="Arial Narrow" pitchFamily="34" charset="0"/>
              </a:rPr>
              <a:t>World Population in 2300. Highlights. </a:t>
            </a:r>
            <a:br>
              <a:rPr lang="en-US" altLang="en-US" sz="3000" b="1" dirty="0" smtClean="0">
                <a:solidFill>
                  <a:schemeClr val="tx2"/>
                </a:solidFill>
                <a:latin typeface="Arial Narrow" pitchFamily="34" charset="0"/>
              </a:rPr>
            </a:br>
            <a:r>
              <a:rPr lang="en-US" altLang="en-US" sz="3000" b="1" dirty="0" smtClean="0">
                <a:solidFill>
                  <a:schemeClr val="tx2"/>
                </a:solidFill>
                <a:latin typeface="Arial Narrow" pitchFamily="34" charset="0"/>
              </a:rPr>
              <a:t>New York, 2003 (ESA/P/WP.187)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6200" y="71832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altLang="en-US" sz="3400" b="1" dirty="0" smtClean="0">
                <a:solidFill>
                  <a:schemeClr val="tx2"/>
                </a:solidFill>
                <a:latin typeface="Arial Narrow" pitchFamily="34" charset="0"/>
              </a:rPr>
              <a:t>Long-range Population Scenarios</a:t>
            </a:r>
            <a:endParaRPr lang="en-US" altLang="en-US" sz="3400" b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5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 Narrow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305</TotalTime>
  <Words>2808</Words>
  <Application>Microsoft Office PowerPoint</Application>
  <PresentationFormat>On-screen Show (4:3)</PresentationFormat>
  <Paragraphs>382</Paragraphs>
  <Slides>48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Georgia</vt:lpstr>
      <vt:lpstr>Arial</vt:lpstr>
      <vt:lpstr>Arial Narrow</vt:lpstr>
      <vt:lpstr>Verdana</vt:lpstr>
      <vt:lpstr>Times New Roman</vt:lpstr>
      <vt:lpstr>Default Design</vt:lpstr>
      <vt:lpstr>Long-range Population Scenarios  Gerhard K. Heilig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United Nations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Gerhard.Heilig</dc:creator>
  <cp:lastModifiedBy>Gerhard Heilig</cp:lastModifiedBy>
  <cp:revision>1761</cp:revision>
  <cp:lastPrinted>2015-09-04T07:30:01Z</cp:lastPrinted>
  <dcterms:created xsi:type="dcterms:W3CDTF">2006-09-26T21:26:00Z</dcterms:created>
  <dcterms:modified xsi:type="dcterms:W3CDTF">2017-09-29T13:48:41Z</dcterms:modified>
</cp:coreProperties>
</file>